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sldIdLst>
    <p:sldId id="256" r:id="rId2"/>
    <p:sldId id="275" r:id="rId3"/>
    <p:sldId id="258" r:id="rId4"/>
    <p:sldId id="260" r:id="rId5"/>
    <p:sldId id="266" r:id="rId6"/>
    <p:sldId id="284" r:id="rId7"/>
    <p:sldId id="282" r:id="rId8"/>
    <p:sldId id="261" r:id="rId9"/>
    <p:sldId id="277" r:id="rId10"/>
    <p:sldId id="279" r:id="rId11"/>
    <p:sldId id="280" r:id="rId12"/>
    <p:sldId id="262" r:id="rId13"/>
    <p:sldId id="281" r:id="rId14"/>
    <p:sldId id="264" r:id="rId15"/>
    <p:sldId id="265" r:id="rId16"/>
    <p:sldId id="283" r:id="rId17"/>
    <p:sldId id="267" r:id="rId18"/>
    <p:sldId id="295" r:id="rId19"/>
    <p:sldId id="270" r:id="rId20"/>
    <p:sldId id="271" r:id="rId21"/>
    <p:sldId id="296" r:id="rId22"/>
    <p:sldId id="297" r:id="rId23"/>
    <p:sldId id="298" r:id="rId24"/>
    <p:sldId id="29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D0CB-B904-484D-A2F0-6A038D218EA3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32A4-A1D2-42A9-BB12-D587179BF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D3153C-4995-4FB1-9195-8367EAAD3E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3728EA-520E-404F-8F35-893C57F0A2D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http://library.med.utah.edu/WebPath/CINJHTML/CINJ035.html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6EC32-4F34-4D10-AD7F-DD75AC57D5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23292-9428-4860-88DB-1C869B4F0AB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FIGURE 1–1   Stages of the cellular response to stress and injurious stimuli.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3C8B5E-A19D-4690-B0E2-2D66F2C6E0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0BC5B-D5F3-4F7C-B5C8-9E49EE3B3E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7C4D6-40CD-4A33-A0B5-C853CC08B8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9ED85-59E4-4CC8-BDDA-41950F91A1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567F9-910B-4D4B-B277-A6C4682B9DA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2C807-1D1F-4F6E-B00D-B2A53BE05AF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 cellular swelling, at gross examination, the affected organ is enlarged, pale and soft. Microscopically, the cells are enlarged, with a clear cytoplasm (due to the presence of small clear or pale vacuoles, with indistinct shape and limits) and a normal nucleus in central position; blood capillaries are compressed, explaining the organ's pallor.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http://www.pathologyatlas.ro/cellular-swelling-liver.php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00C-64F6-4E8C-8899-A338BD34F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F053-EF88-4DB8-B08C-21B66699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8AC9-589E-4325-A5E6-C5E6C4FE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B567-8E5A-40B1-AE34-E5E7C6F68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Cell injury, Cell death and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</p:spPr>
        <p:txBody>
          <a:bodyPr/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Hajeer</a:t>
            </a:r>
            <a:r>
              <a:rPr lang="en-US" dirty="0" smtClean="0">
                <a:solidFill>
                  <a:srgbClr val="002060"/>
                </a:solidFill>
              </a:rPr>
              <a:t>, MD, </a:t>
            </a:r>
            <a:r>
              <a:rPr lang="en-US" dirty="0" err="1" smtClean="0">
                <a:solidFill>
                  <a:srgbClr val="002060"/>
                </a:solidFill>
              </a:rPr>
              <a:t>FRCPath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6" name="AutoShape 2" descr="CELL INJURY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Physiologic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S01871-001-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557614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Hyperplasia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038600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Increase in number of </a:t>
            </a:r>
            <a:r>
              <a:rPr lang="en-US" sz="1800" dirty="0" smtClean="0"/>
              <a:t>cells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Tissues that have proliferative ability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Pure </a:t>
            </a:r>
            <a:r>
              <a:rPr lang="en-US" sz="1800" dirty="0" err="1" smtClean="0"/>
              <a:t>vs</a:t>
            </a:r>
            <a:r>
              <a:rPr lang="en-US" sz="1800" dirty="0" smtClean="0"/>
              <a:t> Mixed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Physiologic </a:t>
            </a:r>
            <a:r>
              <a:rPr lang="en-US" sz="1800" dirty="0" err="1" smtClean="0"/>
              <a:t>vs</a:t>
            </a:r>
            <a:r>
              <a:rPr lang="en-US" sz="1800" dirty="0" smtClean="0"/>
              <a:t> Pathologic </a:t>
            </a:r>
            <a:r>
              <a:rPr lang="en-US" sz="1800" dirty="0" err="1" smtClean="0"/>
              <a:t>vs</a:t>
            </a:r>
            <a:r>
              <a:rPr lang="en-US" sz="1800" dirty="0" smtClean="0"/>
              <a:t> cancer </a:t>
            </a:r>
            <a:endParaRPr lang="en-US" sz="1800" dirty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Due to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hormonal </a:t>
            </a:r>
            <a:r>
              <a:rPr lang="en-US" sz="1800" dirty="0" smtClean="0"/>
              <a:t>stimulation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Compensatory </a:t>
            </a:r>
            <a:endParaRPr lang="en-US" sz="1800" dirty="0"/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/>
              <a:t>increased functional demand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Injury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Infections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143000"/>
            <a:ext cx="2933700" cy="45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35623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0386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Atrophy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Decreased </a:t>
            </a:r>
            <a:r>
              <a:rPr lang="en-US" sz="2000" dirty="0"/>
              <a:t>size &amp; function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Mechanism:  ↓ Protein </a:t>
            </a:r>
            <a:r>
              <a:rPr lang="en-US" sz="2000" dirty="0" err="1" smtClean="0"/>
              <a:t>synth</a:t>
            </a: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                       ↑ Degradation</a:t>
            </a:r>
          </a:p>
          <a:p>
            <a:pPr>
              <a:buNone/>
            </a:pPr>
            <a:r>
              <a:rPr lang="en-US" sz="2000" dirty="0" smtClean="0"/>
              <a:t>                       ↑ </a:t>
            </a:r>
            <a:r>
              <a:rPr lang="en-US" sz="2000" dirty="0" err="1" smtClean="0"/>
              <a:t>Autophagy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Atrophic cells can still function </a:t>
            </a:r>
            <a:endParaRPr lang="en-US" sz="2000" dirty="0"/>
          </a:p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Due </a:t>
            </a:r>
            <a:r>
              <a:rPr lang="en-US" sz="2000" dirty="0"/>
              <a:t>to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decreased demand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Ischemia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Disuse 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Aging </a:t>
            </a:r>
            <a:endParaRPr lang="en-US" sz="2000" dirty="0"/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lack of nerve or hormonal stimulation</a:t>
            </a:r>
          </a:p>
          <a:p>
            <a:pPr lvl="1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chronic inflammation</a:t>
            </a:r>
          </a:p>
        </p:txBody>
      </p:sp>
      <p:pic>
        <p:nvPicPr>
          <p:cNvPr id="132105" name="Picture 9" descr="atroph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5301257" y="1143000"/>
            <a:ext cx="2732485" cy="2643188"/>
          </a:xfrm>
        </p:spPr>
      </p:pic>
      <p:pic>
        <p:nvPicPr>
          <p:cNvPr id="132106" name="Picture 10" descr="CorticalAtroph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 bwMode="auto">
          <a:xfrm>
            <a:off x="5486400" y="3939252"/>
            <a:ext cx="2362200" cy="21862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Metaplasia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209800"/>
          </a:xfrm>
        </p:spPr>
        <p:txBody>
          <a:bodyPr>
            <a:noAutofit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sz="1800" dirty="0"/>
              <a:t>One cell type to </a:t>
            </a:r>
            <a:r>
              <a:rPr lang="en-US" sz="1800" dirty="0" smtClean="0"/>
              <a:t>another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Altered stem cell differentiation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Persistent change increases risk of cancer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New cell type copes better with stress but function less.</a:t>
            </a:r>
            <a:endParaRPr lang="en-US" sz="1800" dirty="0"/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sz="1800" dirty="0"/>
              <a:t>Reversible</a:t>
            </a:r>
          </a:p>
        </p:txBody>
      </p:sp>
      <p:pic>
        <p:nvPicPr>
          <p:cNvPr id="33797" name="Picture 5" descr="m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14800"/>
            <a:ext cx="7086600" cy="243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injury and death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(1) plasma membrane alterations (</a:t>
            </a:r>
            <a:r>
              <a:rPr lang="en-US" sz="2400" dirty="0" err="1" smtClean="0"/>
              <a:t>blebbing</a:t>
            </a:r>
            <a:r>
              <a:rPr lang="en-US" sz="2400" dirty="0" smtClean="0"/>
              <a:t>, </a:t>
            </a:r>
            <a:r>
              <a:rPr lang="en-US" sz="2400" dirty="0" smtClean="0"/>
              <a:t>blunting)</a:t>
            </a:r>
          </a:p>
          <a:p>
            <a:r>
              <a:rPr lang="en-US" sz="2400" dirty="0" smtClean="0"/>
              <a:t>(</a:t>
            </a:r>
            <a:r>
              <a:rPr lang="en-US" sz="2400" dirty="0" smtClean="0"/>
              <a:t>2) mitochondrial </a:t>
            </a:r>
            <a:r>
              <a:rPr lang="en-US" sz="2400" dirty="0" smtClean="0"/>
              <a:t>change (swelling and densities); </a:t>
            </a:r>
          </a:p>
          <a:p>
            <a:r>
              <a:rPr lang="en-US" sz="2400" dirty="0" smtClean="0"/>
              <a:t>(</a:t>
            </a:r>
            <a:r>
              <a:rPr lang="en-US" sz="2400" dirty="0" smtClean="0"/>
              <a:t>3) dilation </a:t>
            </a:r>
            <a:r>
              <a:rPr lang="en-US" sz="2400" dirty="0" smtClean="0"/>
              <a:t>of ER</a:t>
            </a:r>
          </a:p>
          <a:p>
            <a:r>
              <a:rPr lang="en-US" sz="2400" dirty="0" smtClean="0"/>
              <a:t>(</a:t>
            </a:r>
            <a:r>
              <a:rPr lang="en-US" sz="2400" dirty="0" smtClean="0"/>
              <a:t>4) </a:t>
            </a:r>
            <a:r>
              <a:rPr lang="en-US" sz="2400" dirty="0" smtClean="0"/>
              <a:t>nuclear clumping </a:t>
            </a:r>
            <a:r>
              <a:rPr lang="en-US" sz="2400" dirty="0" smtClean="0"/>
              <a:t>of </a:t>
            </a:r>
            <a:r>
              <a:rPr lang="en-US" sz="2400" dirty="0" smtClean="0"/>
              <a:t>chromatin.</a:t>
            </a:r>
          </a:p>
          <a:p>
            <a:r>
              <a:rPr lang="en-US" sz="2400" dirty="0" smtClean="0"/>
              <a:t>(5)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myelin figures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Hallmarks of reversible injury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Reversible damage – cellular swelling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56102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28600"/>
            <a:ext cx="8712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Reversible damage – fatty change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52578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90800"/>
            <a:ext cx="35052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rofound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disturbances in membrane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Profound mitochondrial injury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Marked dilatation of ER , mitochondria.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Mitochondrial densities.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myelin figures.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Nuclear changes(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karyolysis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pyknosis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/>
              <a:t>karyorrhexis</a:t>
            </a:r>
            <a:r>
              <a:rPr lang="en-US" sz="2400" dirty="0" smtClean="0"/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Hallmarks of irreversible injury (Necrosis)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Normal, reversible and irreversible cell injury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452" y="1676400"/>
            <a:ext cx="86783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Leakage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intracellular proteins through the damaged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 membrane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ultimately into the circulation provides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detecting tissue-specific necrosis using blood or serum samples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Cardiac enzymes, liver enzymes.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implications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3698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105835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Patterns of tissue necrosis</a:t>
            </a:r>
            <a:endParaRPr lang="en-US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Coagulative</a:t>
            </a:r>
            <a:r>
              <a:rPr lang="en-US" dirty="0" smtClean="0"/>
              <a:t> necrosis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200" dirty="0" smtClean="0"/>
              <a:t>Conserved tissue architecture initially </a:t>
            </a:r>
          </a:p>
          <a:p>
            <a:r>
              <a:rPr lang="en-US" sz="2200" dirty="0" err="1" smtClean="0"/>
              <a:t>Anuclear</a:t>
            </a:r>
            <a:r>
              <a:rPr lang="en-US" sz="2200" dirty="0" smtClean="0"/>
              <a:t> </a:t>
            </a:r>
            <a:r>
              <a:rPr lang="en-US" sz="2200" dirty="0" err="1" smtClean="0"/>
              <a:t>eosinophilic</a:t>
            </a:r>
            <a:r>
              <a:rPr lang="en-US" sz="2200" dirty="0" smtClean="0"/>
              <a:t> on LM </a:t>
            </a:r>
          </a:p>
          <a:p>
            <a:r>
              <a:rPr lang="en-US" sz="2200" dirty="0" smtClean="0"/>
              <a:t>Wedge shaped following blood supply usually </a:t>
            </a:r>
          </a:p>
          <a:p>
            <a:r>
              <a:rPr lang="en-US" sz="2200" dirty="0" smtClean="0"/>
              <a:t>Leukocyte </a:t>
            </a:r>
            <a:r>
              <a:rPr lang="en-US" sz="2200" dirty="0" err="1" smtClean="0"/>
              <a:t>lysosomes</a:t>
            </a:r>
            <a:r>
              <a:rPr lang="en-US" sz="2200" dirty="0" smtClean="0"/>
              <a:t> and </a:t>
            </a:r>
            <a:r>
              <a:rPr lang="en-US" sz="2200" dirty="0" err="1" smtClean="0"/>
              <a:t>phagocytosis</a:t>
            </a:r>
            <a:r>
              <a:rPr lang="en-US" sz="2200" dirty="0" smtClean="0"/>
              <a:t> required for clearance </a:t>
            </a:r>
          </a:p>
          <a:p>
            <a:r>
              <a:rPr lang="en-US" sz="2200" dirty="0" smtClean="0"/>
              <a:t>Characteristic of all solid organ infarcts except the brain 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041775" cy="26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38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Liquefactive</a:t>
            </a:r>
            <a:r>
              <a:rPr lang="en-US" dirty="0" smtClean="0"/>
              <a:t> necrosis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Focal infections (pus) </a:t>
            </a:r>
          </a:p>
          <a:p>
            <a:r>
              <a:rPr lang="en-US" dirty="0" smtClean="0"/>
              <a:t>CNS infarcts </a:t>
            </a:r>
          </a:p>
          <a:p>
            <a:r>
              <a:rPr lang="en-US" dirty="0" smtClean="0"/>
              <a:t>Center liquefies and digested tissue is removed by </a:t>
            </a:r>
            <a:r>
              <a:rPr lang="en-US" dirty="0" err="1" smtClean="0"/>
              <a:t>phagocytosis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685800"/>
            <a:ext cx="18438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2743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0"/>
            <a:ext cx="4648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Gangrenous necrosis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Clinical term </a:t>
            </a:r>
          </a:p>
          <a:p>
            <a:r>
              <a:rPr lang="en-US" dirty="0" smtClean="0"/>
              <a:t>It is </a:t>
            </a:r>
            <a:r>
              <a:rPr lang="en-US" dirty="0" err="1" smtClean="0"/>
              <a:t>coagulative</a:t>
            </a:r>
            <a:r>
              <a:rPr lang="en-US" dirty="0" smtClean="0"/>
              <a:t> necrosis </a:t>
            </a:r>
          </a:p>
          <a:p>
            <a:r>
              <a:rPr lang="en-US" dirty="0" smtClean="0"/>
              <a:t>Dry </a:t>
            </a:r>
            <a:r>
              <a:rPr lang="en-US" dirty="0" err="1" smtClean="0"/>
              <a:t>vs</a:t>
            </a:r>
            <a:r>
              <a:rPr lang="en-US" dirty="0" smtClean="0"/>
              <a:t> wet 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4041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Caseous</a:t>
            </a:r>
            <a:r>
              <a:rPr lang="en-US" dirty="0" smtClean="0"/>
              <a:t> necrosis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200" dirty="0" smtClean="0"/>
              <a:t>“Cheese like” </a:t>
            </a:r>
          </a:p>
          <a:p>
            <a:r>
              <a:rPr lang="en-US" sz="2200" dirty="0" smtClean="0"/>
              <a:t>Combination of </a:t>
            </a:r>
            <a:r>
              <a:rPr lang="en-US" sz="2200" dirty="0" err="1" smtClean="0"/>
              <a:t>coagulative</a:t>
            </a:r>
            <a:r>
              <a:rPr lang="en-US" sz="2200" dirty="0" smtClean="0"/>
              <a:t> and </a:t>
            </a:r>
            <a:r>
              <a:rPr lang="en-US" sz="2200" dirty="0" err="1" smtClean="0"/>
              <a:t>liquefactive</a:t>
            </a:r>
            <a:r>
              <a:rPr lang="en-US" sz="2200" dirty="0" smtClean="0"/>
              <a:t> necrosis </a:t>
            </a:r>
          </a:p>
          <a:p>
            <a:r>
              <a:rPr lang="en-US" sz="2200" dirty="0" smtClean="0"/>
              <a:t>Tissue architecture is not preserved </a:t>
            </a:r>
          </a:p>
          <a:p>
            <a:r>
              <a:rPr lang="en-US" sz="2200" dirty="0" err="1" smtClean="0"/>
              <a:t>Acellular</a:t>
            </a:r>
            <a:r>
              <a:rPr lang="en-US" sz="2200" dirty="0" smtClean="0"/>
              <a:t> center </a:t>
            </a:r>
          </a:p>
          <a:p>
            <a:r>
              <a:rPr lang="en-US" sz="2200" dirty="0" smtClean="0"/>
              <a:t>Usually enclosed in an </a:t>
            </a:r>
            <a:r>
              <a:rPr lang="en-US" sz="2200" dirty="0" err="1" smtClean="0"/>
              <a:t>granulomatous</a:t>
            </a:r>
            <a:r>
              <a:rPr lang="en-US" sz="2200" dirty="0" smtClean="0"/>
              <a:t> inflammatory border </a:t>
            </a:r>
          </a:p>
          <a:p>
            <a:r>
              <a:rPr lang="en-US" sz="2200" dirty="0" smtClean="0"/>
              <a:t>Most often seen in TB </a:t>
            </a:r>
            <a:endParaRPr lang="en-US" sz="2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259499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14750"/>
            <a:ext cx="4800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143000" y="762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Cells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362200" y="175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Tissues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822325" y="102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352800" y="2819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Organs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495800" y="4038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Systems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5943600" y="5105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Organism</a:t>
            </a: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1752600" y="1143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895600" y="2133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3886200" y="3200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5105400" y="44196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48" grpId="0"/>
      <p:bldP spid="65550" grpId="0"/>
      <p:bldP spid="65551" grpId="0"/>
      <p:bldP spid="65552" grpId="0"/>
      <p:bldP spid="65553" grpId="0" animBg="1"/>
      <p:bldP spid="65555" grpId="0" animBg="1"/>
      <p:bldP spid="65556" grpId="0" animBg="1"/>
      <p:bldP spid="655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 necrosis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200" dirty="0" smtClean="0"/>
              <a:t>Occurs in acute pancreatitis </a:t>
            </a:r>
          </a:p>
          <a:p>
            <a:r>
              <a:rPr lang="en-US" sz="2200" dirty="0" smtClean="0"/>
              <a:t>Due to release of pancreatic lipases </a:t>
            </a:r>
          </a:p>
          <a:p>
            <a:r>
              <a:rPr lang="en-US" sz="2200" dirty="0" smtClean="0"/>
              <a:t>Focal fat destruction </a:t>
            </a:r>
          </a:p>
          <a:p>
            <a:r>
              <a:rPr lang="en-US" sz="2200" dirty="0" smtClean="0"/>
              <a:t>Released FA’s combine with Ca2+ (</a:t>
            </a:r>
            <a:r>
              <a:rPr lang="en-US" sz="2200" dirty="0" err="1" smtClean="0"/>
              <a:t>saponification</a:t>
            </a:r>
            <a:r>
              <a:rPr lang="en-US" sz="2200" dirty="0" smtClean="0"/>
              <a:t>) to produce the whitish chalky appearance </a:t>
            </a:r>
            <a:endParaRPr lang="en-US" sz="2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651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4724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Fibrinoid</a:t>
            </a:r>
            <a:r>
              <a:rPr lang="en-US" dirty="0" smtClean="0"/>
              <a:t> necrosis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Visible by LM </a:t>
            </a:r>
          </a:p>
          <a:p>
            <a:r>
              <a:rPr lang="en-US" dirty="0" smtClean="0"/>
              <a:t>Deposits of antigen –antibody and fibrin complexes in arterial walls </a:t>
            </a:r>
          </a:p>
          <a:p>
            <a:r>
              <a:rPr lang="en-US" dirty="0" smtClean="0"/>
              <a:t>Seen in </a:t>
            </a:r>
            <a:r>
              <a:rPr lang="en-US" dirty="0" err="1" smtClean="0"/>
              <a:t>vasculitis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295401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Apoptosis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Programmed cell death</a:t>
            </a:r>
          </a:p>
          <a:p>
            <a:r>
              <a:rPr lang="en-US" dirty="0" smtClean="0"/>
              <a:t>Lack of inflammation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52600"/>
            <a:ext cx="4041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mc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 bwMode="auto">
          <a:xfrm>
            <a:off x="1832664" y="274638"/>
            <a:ext cx="5478671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75438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Increase in cell size.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Increase in number of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Change into another type of cell</a:t>
            </a:r>
          </a:p>
          <a:p>
            <a:endParaRPr lang="en-US" sz="2800" b="1" dirty="0" smtClean="0"/>
          </a:p>
          <a:p>
            <a:r>
              <a:rPr lang="en-US" sz="2800" dirty="0" smtClean="0"/>
              <a:t>Adaptation to stress can progress to cell injury if the stress is not relieved.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Hypertrophy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000" b="1" dirty="0"/>
              <a:t>Increased size &amp; functional </a:t>
            </a:r>
            <a:r>
              <a:rPr lang="en-US" sz="2000" b="1" dirty="0" smtClean="0"/>
              <a:t>capacity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000" b="1" dirty="0" smtClean="0"/>
              <a:t>Pure or mixed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000" b="1" dirty="0" smtClean="0"/>
              <a:t>Increased structural proteins.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000" b="1" dirty="0" smtClean="0"/>
              <a:t>Pathologic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physiologic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2000" b="1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000" b="1" dirty="0"/>
              <a:t>Due to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b="1" dirty="0"/>
              <a:t>hormonal stimulation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b="1" dirty="0"/>
              <a:t>increased functional </a:t>
            </a:r>
            <a:r>
              <a:rPr lang="en-US" sz="2000" b="1" dirty="0" smtClean="0"/>
              <a:t>demand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b="1" dirty="0" smtClean="0"/>
          </a:p>
        </p:txBody>
      </p:sp>
      <p:pic>
        <p:nvPicPr>
          <p:cNvPr id="28680" name="Picture 8" descr="mc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200400" cy="2706688"/>
          </a:xfrm>
        </p:spPr>
      </p:pic>
      <p:pic>
        <p:nvPicPr>
          <p:cNvPr id="28681" name="Picture 9" descr="mc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 bwMode="auto">
          <a:xfrm>
            <a:off x="5337463" y="3939252"/>
            <a:ext cx="2660073" cy="21862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Pathologic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556</Words>
  <Application>Microsoft Office PowerPoint</Application>
  <PresentationFormat>On-screen Show (4:3)</PresentationFormat>
  <Paragraphs>143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Cell injury, Cell death and Adaptations</vt:lpstr>
      <vt:lpstr>Slide 2</vt:lpstr>
      <vt:lpstr>Slide 3</vt:lpstr>
      <vt:lpstr>Slide 4</vt:lpstr>
      <vt:lpstr>Slide 5</vt:lpstr>
      <vt:lpstr>Adaptations </vt:lpstr>
      <vt:lpstr>Adaptations</vt:lpstr>
      <vt:lpstr>Hypertrophy</vt:lpstr>
      <vt:lpstr>Pathologic </vt:lpstr>
      <vt:lpstr>Physiologic </vt:lpstr>
      <vt:lpstr>Slide 11</vt:lpstr>
      <vt:lpstr>Hyperplasia</vt:lpstr>
      <vt:lpstr>Slide 13</vt:lpstr>
      <vt:lpstr>Atrophy</vt:lpstr>
      <vt:lpstr>Metaplasia</vt:lpstr>
      <vt:lpstr>Cell injury and death</vt:lpstr>
      <vt:lpstr>Slide 17</vt:lpstr>
      <vt:lpstr>Hallmarks of reversible injury</vt:lpstr>
      <vt:lpstr>Reversible damage – cellular swelling</vt:lpstr>
      <vt:lpstr>Reversible damage – fatty change</vt:lpstr>
      <vt:lpstr>Hallmarks of irreversible injury (Necrosis)</vt:lpstr>
      <vt:lpstr>Normal, reversible and irreversible cell injury</vt:lpstr>
      <vt:lpstr>Clinical implications</vt:lpstr>
      <vt:lpstr>Slide 24</vt:lpstr>
      <vt:lpstr>Slide 25</vt:lpstr>
      <vt:lpstr>Coagulative necrosis  </vt:lpstr>
      <vt:lpstr>Liquefactive necrosis  </vt:lpstr>
      <vt:lpstr>  Gangrenous necrosis   </vt:lpstr>
      <vt:lpstr> Caseous necrosis  </vt:lpstr>
      <vt:lpstr>Fat necrosis  </vt:lpstr>
      <vt:lpstr> Fibrinoid necrosis  </vt:lpstr>
      <vt:lpstr>Apoptosis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drmanar</cp:lastModifiedBy>
  <cp:revision>59</cp:revision>
  <dcterms:created xsi:type="dcterms:W3CDTF">2006-08-16T00:00:00Z</dcterms:created>
  <dcterms:modified xsi:type="dcterms:W3CDTF">2016-07-27T10:02:37Z</dcterms:modified>
</cp:coreProperties>
</file>