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63" r:id="rId7"/>
    <p:sldId id="264" r:id="rId8"/>
    <p:sldId id="265" r:id="rId9"/>
    <p:sldId id="269" r:id="rId10"/>
    <p:sldId id="266" r:id="rId11"/>
    <p:sldId id="267" r:id="rId12"/>
    <p:sldId id="268" r:id="rId13"/>
    <p:sldId id="270" r:id="rId14"/>
    <p:sldId id="259" r:id="rId15"/>
    <p:sldId id="26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20AF-D650-452A-996A-8A9CF00F7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9AA7C-FDED-4AA1-BF38-7C6A2648E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BB1B6-0D3F-41F2-A7AD-A56D5C3A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4FD2D-7886-4A8A-9CE2-B2045662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2A382-3D46-41C5-AA26-56A77544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6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935F-C7A2-4B32-88F2-166DAFFC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601B3-3131-4160-B24F-0F77FFE71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2080-1FDE-4E34-B9E3-0864497A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067DA-472F-4DC5-AB20-D0CBC441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9D660-BE74-48E3-A0E6-999EB1647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4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1F145-77D9-42F7-8761-E680A14A8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6BA49-56E3-4345-B333-56413BB10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6816-9B13-4C96-B12E-CFDC866B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92041-A341-4FFA-B1BC-2AC21D15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3DB95-C1AF-43AD-9F77-BF9A3A47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1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E19A-33E7-412B-A96C-614B996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8D0F-DAA4-499C-A702-C057CB4B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FDA1D-7DE5-4206-8CE8-5A6E0F84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B3526-7B21-4C60-B965-B22415CF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4596-3F34-4CEA-A277-1067D900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8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C3C3-5E73-4351-BB1A-5ADACDAD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968EE-21BF-45F1-A4FE-B8BC6557E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998D1-A2EB-45B9-82F0-04EB50E5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6032-E060-4A47-B9B9-03031B65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C3B69-1465-4A9C-A520-AA1950EC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A2F2-EDDA-4E72-9819-413D5509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8716-4881-4856-8BC1-8E0776384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576EB-BB65-4356-A153-E57B1B477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4C3A-4683-43FE-B8EE-5755AE4F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863EC-CB00-46E0-923E-D2B34919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D2737-CE70-4283-9DCF-F95FB032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3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05326-2005-491E-B6F7-BC292F3D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80E1F-BCAB-4D99-B028-14ACBDE46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70394-4754-4CD1-A2B2-F62A66FB7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E40CD-5C22-4E17-A08A-88389F913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8C47D-163E-49F8-88DB-DA8C5983E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AB71C-9AE6-4C7A-8C3D-E805DC3B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4CA79-28D4-4BC7-AFAE-5F603300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0B725-43E0-47F4-99F8-DB3A5674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6A4C8-67B2-4498-A2E8-12823B2C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353EB-2144-4594-8FD8-A03CFF48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39412-A0E5-4A57-AB81-870A9B9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81A97-3A30-4463-80FE-1A112AE4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7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B13E4E-7327-4496-9C33-A5926997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6921D-4125-487E-BDA3-DAF3D1C9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C9964-CCE0-42CC-BD1C-D43BE168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8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5E41-7760-45F9-9476-B65C4CC4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7777D-F060-46C6-AEE5-D27E4F71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D805E-89B1-4646-A1B2-4DDF889DE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57FD0-C0BF-4B2A-A156-8B51D091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1B710-58C7-4142-BBC6-78DC15FC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F7F2B-C52F-43ED-90F9-9FB3D768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B130-E1E3-44EA-B3D9-7B847196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AF46E-C916-4BE0-8F58-FA904548F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47CFE-3AA3-4C44-B946-1A38E2836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0B544-2B23-4990-9221-39C84ABC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1445C-A82A-4450-AEBE-75C17DCA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161E4-3D45-4DB3-97F1-CD3AA61D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66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CCE447-778F-4E41-8066-64A2CB6E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48EE3-2086-46FC-8514-9E9587C7B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454F3-E7F3-454F-A1C4-02F9140C4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4C14-70F1-424A-9ED0-C1BA9D3E1B35}" type="datetimeFigureOut">
              <a:rPr lang="en-GB" smtClean="0"/>
              <a:t>23/09/2017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A0C5B-742B-421C-B55C-963F70B0C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6F469-D0BB-4E58-8AA7-A98073B84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A2B5-FF2D-49A4-8AD7-880B5C7FA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2FAC-9AF9-47B6-94BD-0B79DEC27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Immunology case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80201-CF1E-4234-A842-82284271D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Hereditary angioedema</a:t>
            </a:r>
          </a:p>
          <a:p>
            <a:r>
              <a:rPr lang="en-GB" sz="3200" dirty="0"/>
              <a:t>Dr H </a:t>
            </a:r>
            <a:r>
              <a:rPr lang="en-GB" sz="3200" dirty="0" err="1"/>
              <a:t>Awad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9082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Attacks are related to activation of four serine proteases</a:t>
            </a:r>
          </a:p>
          <a:p>
            <a:r>
              <a:rPr lang="en-US" dirty="0"/>
              <a:t>Factor X11</a:t>
            </a:r>
          </a:p>
          <a:p>
            <a:r>
              <a:rPr lang="en-US" dirty="0"/>
              <a:t>Plasmin</a:t>
            </a:r>
          </a:p>
          <a:p>
            <a:r>
              <a:rPr lang="en-US" dirty="0"/>
              <a:t>C1q</a:t>
            </a:r>
          </a:p>
          <a:p>
            <a:r>
              <a:rPr lang="en-US" dirty="0"/>
              <a:t>C1r</a:t>
            </a:r>
          </a:p>
        </p:txBody>
      </p:sp>
    </p:spTree>
    <p:extLst>
      <p:ext uri="{BB962C8B-B14F-4D97-AF65-F5344CB8AC3E}">
        <p14:creationId xmlns:p14="http://schemas.microsoft.com/office/powerpoint/2010/main" val="304625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7804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Hageman factor( factor XII) activates </a:t>
            </a:r>
            <a:r>
              <a:rPr lang="en-US" dirty="0" err="1"/>
              <a:t>kinin</a:t>
            </a:r>
            <a:r>
              <a:rPr lang="en-US" dirty="0"/>
              <a:t>, complement, plasmin and clotting factors.</a:t>
            </a:r>
            <a:r>
              <a:rPr lang="ar-JO" dirty="0"/>
              <a:t>و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8390"/>
            <a:ext cx="10515600" cy="435133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Last year…  inflammation </a:t>
            </a:r>
            <a:r>
              <a:rPr lang="ar-JO" dirty="0">
                <a:solidFill>
                  <a:srgbClr val="FF0000"/>
                </a:solidFill>
              </a:rPr>
              <a:t>و الله درستكوا هاذ في ال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24" y="2200554"/>
            <a:ext cx="9614647" cy="46305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729" y="3054063"/>
            <a:ext cx="2560542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7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Symptoms in these patients are related to bradykinin effect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Treatment</a:t>
            </a:r>
            <a:r>
              <a:rPr lang="en-US" dirty="0"/>
              <a:t>:</a:t>
            </a:r>
          </a:p>
          <a:p>
            <a:r>
              <a:rPr lang="en-US" dirty="0"/>
              <a:t>C1INH</a:t>
            </a:r>
          </a:p>
          <a:p>
            <a:r>
              <a:rPr lang="en-US" dirty="0" err="1"/>
              <a:t>Kallikrin</a:t>
            </a:r>
            <a:r>
              <a:rPr lang="en-US" dirty="0"/>
              <a:t> inhibitor</a:t>
            </a:r>
          </a:p>
          <a:p>
            <a:r>
              <a:rPr lang="en-US" dirty="0"/>
              <a:t>Bradykinin receptor antagonist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66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FEBD-0D90-4766-A1BB-E2168171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8344B-5EF9-43EA-BF50-EDCE79E2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Although there is decreased C2 and C4, patients are not at increased risk of developing infections because the other complement pathways compensate,</a:t>
            </a:r>
          </a:p>
        </p:txBody>
      </p:sp>
    </p:spTree>
    <p:extLst>
      <p:ext uri="{BB962C8B-B14F-4D97-AF65-F5344CB8AC3E}">
        <p14:creationId xmlns:p14="http://schemas.microsoft.com/office/powerpoint/2010/main" val="326797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16CCB-677B-4C39-9F9A-C058766A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3250AD-B2D6-4AC6-AD89-5BCE1C4EEE3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0980" y="1825625"/>
            <a:ext cx="58471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5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927F-BBF6-497E-A479-8A3C4A43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5737"/>
          </a:xfrm>
        </p:spPr>
        <p:txBody>
          <a:bodyPr>
            <a:normAutofit/>
          </a:bodyPr>
          <a:lstStyle/>
          <a:p>
            <a:r>
              <a:rPr lang="en-GB" dirty="0"/>
              <a:t>Family tree of a patient with hereditary angioedema showing that the mode of inheritance is </a:t>
            </a:r>
            <a:r>
              <a:rPr lang="en-GB" dirty="0">
                <a:solidFill>
                  <a:srgbClr val="FF0000"/>
                </a:solidFill>
              </a:rPr>
              <a:t>autosomal dominant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D8359A-2972-4C02-80C5-C87B235C14C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111" y="2294696"/>
            <a:ext cx="32276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81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1E19-6DF5-402A-9321-7C7A40C1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FA0C-DC20-4F0A-A758-EBDB4CA4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 with the disease inherit one defective chromosome</a:t>
            </a:r>
          </a:p>
          <a:p>
            <a:r>
              <a:rPr lang="en-GB" dirty="0"/>
              <a:t>The C1INH laves are decreased. Because one chromosome is normal you might expect the C1INH level should be half the normal</a:t>
            </a:r>
          </a:p>
          <a:p>
            <a:r>
              <a:rPr lang="en-GB" dirty="0"/>
              <a:t>However patients usually have less than 50% of the C1INH</a:t>
            </a:r>
          </a:p>
          <a:p>
            <a:r>
              <a:rPr lang="en-GB" dirty="0"/>
              <a:t>This can be explained by: decreased production from the normal chromosome and increased consumption of C1INH due to </a:t>
            </a:r>
            <a:r>
              <a:rPr lang="en-GB" dirty="0" err="1"/>
              <a:t>icreased</a:t>
            </a:r>
            <a:r>
              <a:rPr lang="en-GB" dirty="0"/>
              <a:t> C1 activation</a:t>
            </a:r>
          </a:p>
        </p:txBody>
      </p:sp>
    </p:spTree>
    <p:extLst>
      <p:ext uri="{BB962C8B-B14F-4D97-AF65-F5344CB8AC3E}">
        <p14:creationId xmlns:p14="http://schemas.microsoft.com/office/powerpoint/2010/main" val="220233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17E2-9919-4DB0-9718-3ACD87B0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324FF-DCB3-4A62-BF55-49AC8978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spoon feeding!!!</a:t>
            </a:r>
          </a:p>
          <a:p>
            <a:r>
              <a:rPr lang="en-GB" dirty="0"/>
              <a:t>Enjoy your meal </a:t>
            </a:r>
          </a:p>
        </p:txBody>
      </p:sp>
    </p:spTree>
    <p:extLst>
      <p:ext uri="{BB962C8B-B14F-4D97-AF65-F5344CB8AC3E}">
        <p14:creationId xmlns:p14="http://schemas.microsoft.com/office/powerpoint/2010/main" val="305690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hereditary angioedema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disease caused by genetic deficiency in C1 inhibitor (C1INH )</a:t>
            </a:r>
          </a:p>
          <a:p>
            <a:r>
              <a:rPr lang="en-US" dirty="0"/>
              <a:t>C1INH  is a serine protease inhibitor (serpin)</a:t>
            </a:r>
          </a:p>
          <a:p>
            <a:r>
              <a:rPr lang="en-US" dirty="0"/>
              <a:t>It is the sole inhibitor of C1</a:t>
            </a:r>
          </a:p>
          <a:p>
            <a:r>
              <a:rPr lang="en-US" dirty="0"/>
              <a:t>C1INH also contributes to serine inhibitors of the clotting and </a:t>
            </a:r>
            <a:r>
              <a:rPr lang="en-US" dirty="0" err="1"/>
              <a:t>kinin</a:t>
            </a:r>
            <a:r>
              <a:rPr lang="en-US" dirty="0"/>
              <a:t> system</a:t>
            </a:r>
          </a:p>
          <a:p>
            <a:r>
              <a:rPr lang="en-US" dirty="0"/>
              <a:t>The main product of the </a:t>
            </a:r>
            <a:r>
              <a:rPr lang="en-US" dirty="0" err="1"/>
              <a:t>kinin</a:t>
            </a:r>
            <a:r>
              <a:rPr lang="en-US" dirty="0"/>
              <a:t> system is bradykinin that causes vasodilation and edema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4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F954-5602-404B-9795-8F45CEED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Hereditary angioedema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B0F9-B51D-4291-BD2B-A8EB3505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disease caused by a </a:t>
            </a:r>
            <a:r>
              <a:rPr lang="en-GB" dirty="0">
                <a:solidFill>
                  <a:srgbClr val="FF0000"/>
                </a:solidFill>
              </a:rPr>
              <a:t>congenital defect in C1INH ( C1 inhibitor)</a:t>
            </a:r>
          </a:p>
          <a:p>
            <a:r>
              <a:rPr lang="en-GB" dirty="0"/>
              <a:t>C1INH is the most potent inhibitor of the classical pathway.</a:t>
            </a:r>
          </a:p>
          <a:p>
            <a:r>
              <a:rPr lang="en-GB" dirty="0"/>
              <a:t>It is a serine protease which inhibits:</a:t>
            </a:r>
          </a:p>
          <a:p>
            <a:pPr marL="0" indent="0">
              <a:buNone/>
            </a:pPr>
            <a:r>
              <a:rPr lang="en-GB" dirty="0"/>
              <a:t>1. C1 so it affects the classical complement pathway but not the other pathways. Note that C1INH is the sole inhibitor of C1.</a:t>
            </a:r>
          </a:p>
          <a:p>
            <a:pPr marL="0" indent="0">
              <a:buNone/>
            </a:pPr>
            <a:r>
              <a:rPr lang="en-GB" dirty="0"/>
              <a:t>2. Clotting system</a:t>
            </a:r>
          </a:p>
          <a:p>
            <a:pPr marL="0" indent="0">
              <a:buNone/>
            </a:pPr>
            <a:r>
              <a:rPr lang="en-GB" dirty="0"/>
              <a:t>3. </a:t>
            </a:r>
            <a:r>
              <a:rPr lang="en-GB" dirty="0" err="1"/>
              <a:t>Kinin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4. Hageman factor ( factor XII)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65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61F4-C2A4-4952-AF96-F1889C6E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Complement activation</a:t>
            </a:r>
            <a:br>
              <a:rPr lang="en-GB" dirty="0"/>
            </a:br>
            <a:r>
              <a:rPr lang="en-GB" dirty="0"/>
              <a:t>note that in hereditary angioedema, only the classical pathway is affected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373242-5D86-4565-B9B7-AE21321AC49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5204" y="1825625"/>
            <a:ext cx="61155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9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18FA-211C-48BC-BE3B-A15CD879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C1INH inhibits C1 preventing formation of C1 complex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C45113-B3AB-4DE5-BFC6-DA033B0D100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5" y="1825625"/>
            <a:ext cx="59880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7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C1INH inhibits C1r and C1s</a:t>
            </a:r>
          </a:p>
          <a:p>
            <a:r>
              <a:rPr lang="en-US" dirty="0"/>
              <a:t>It inhibits them by presenting them to a bait site: which is an arginine bond that they cleave</a:t>
            </a:r>
          </a:p>
          <a:p>
            <a:r>
              <a:rPr lang="en-US" dirty="0"/>
              <a:t>When they cleave this arginine bond they covalently bind to C1INH and are dissociated from C1q</a:t>
            </a:r>
          </a:p>
          <a:p>
            <a:r>
              <a:rPr lang="en-US" dirty="0"/>
              <a:t>Remember for the classical pathway activation you need C1qr2s2 complex.</a:t>
            </a:r>
          </a:p>
          <a:p>
            <a:r>
              <a:rPr lang="en-US" dirty="0"/>
              <a:t>Because C1INH causes dissociation of this complex.. It inhibits the classical pathway of complement activation </a:t>
            </a:r>
          </a:p>
        </p:txBody>
      </p:sp>
    </p:spTree>
    <p:extLst>
      <p:ext uri="{BB962C8B-B14F-4D97-AF65-F5344CB8AC3E}">
        <p14:creationId xmlns:p14="http://schemas.microsoft.com/office/powerpoint/2010/main" val="6980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Genetic deficiency of C1INH means results in </a:t>
            </a:r>
            <a:r>
              <a:rPr lang="en-US" b="1" dirty="0"/>
              <a:t>loss of inhibition </a:t>
            </a:r>
            <a:r>
              <a:rPr lang="en-US" dirty="0"/>
              <a:t>of the classical pathway</a:t>
            </a:r>
          </a:p>
          <a:p>
            <a:r>
              <a:rPr lang="en-US" dirty="0">
                <a:solidFill>
                  <a:srgbClr val="FF0000"/>
                </a:solidFill>
              </a:rPr>
              <a:t>So active complement components are produced and also more bradykinin is produced</a:t>
            </a:r>
          </a:p>
          <a:p>
            <a:r>
              <a:rPr lang="en-US" dirty="0"/>
              <a:t>The active complement components are C4a ,C4b ,C2a, C2b</a:t>
            </a:r>
          </a:p>
          <a:p>
            <a:r>
              <a:rPr lang="en-US" dirty="0"/>
              <a:t>These are produced because there is no inhibition of C1.. So there is more C1 complex that can cleave C2 and C4.</a:t>
            </a:r>
          </a:p>
          <a:p>
            <a:r>
              <a:rPr lang="en-US" dirty="0"/>
              <a:t>The active components will be </a:t>
            </a:r>
            <a:r>
              <a:rPr lang="en-US" b="1" dirty="0"/>
              <a:t>neutralized</a:t>
            </a:r>
            <a:r>
              <a:rPr lang="en-US" dirty="0"/>
              <a:t> as long as there is no infection which means there will not be inappropriate activation of the complement system.</a:t>
            </a:r>
          </a:p>
          <a:p>
            <a:r>
              <a:rPr lang="en-US" dirty="0"/>
              <a:t>Note that other that C2 and C4 the rest of complement proteins are normal and not affected.</a:t>
            </a:r>
          </a:p>
          <a:p>
            <a:r>
              <a:rPr lang="en-US" dirty="0"/>
              <a:t>Because C2 and C4 are continuously cleaved there is a decrease in C2 and C4.</a:t>
            </a:r>
          </a:p>
          <a:p>
            <a:r>
              <a:rPr lang="en-US" dirty="0"/>
              <a:t>More bradykinin means patients will have </a:t>
            </a:r>
            <a:r>
              <a:rPr lang="en-US" b="1" dirty="0"/>
              <a:t>edema</a:t>
            </a:r>
            <a:r>
              <a:rPr lang="en-US" dirty="0"/>
              <a:t> in several parts of their body.</a:t>
            </a:r>
          </a:p>
        </p:txBody>
      </p:sp>
    </p:spTree>
    <p:extLst>
      <p:ext uri="{BB962C8B-B14F-4D97-AF65-F5344CB8AC3E}">
        <p14:creationId xmlns:p14="http://schemas.microsoft.com/office/powerpoint/2010/main" val="35579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Edema in hereditary angioedema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Swelling in skin, intestine, extremities, face trunk, airway…</a:t>
            </a:r>
          </a:p>
          <a:p>
            <a:r>
              <a:rPr lang="en-US" dirty="0"/>
              <a:t>Skin and submucosal swelling is not dangerous.. It only causes temporary disfigurement</a:t>
            </a:r>
          </a:p>
          <a:p>
            <a:r>
              <a:rPr lang="en-US" dirty="0"/>
              <a:t>Swelling of the intestine causes pain ,vomiting and watery diarrhea</a:t>
            </a:r>
          </a:p>
          <a:p>
            <a:r>
              <a:rPr lang="en-US" dirty="0">
                <a:solidFill>
                  <a:srgbClr val="FF0000"/>
                </a:solidFill>
              </a:rPr>
              <a:t>Swelling of the larynx is dangerous</a:t>
            </a:r>
            <a:r>
              <a:rPr lang="en-US" dirty="0"/>
              <a:t>, it can block the airway and can be life threatening</a:t>
            </a:r>
          </a:p>
          <a:p>
            <a:r>
              <a:rPr lang="en-US" dirty="0"/>
              <a:t>No itching or hives.. This differentiates it from allergic angioedema</a:t>
            </a:r>
          </a:p>
          <a:p>
            <a:r>
              <a:rPr lang="en-US" dirty="0"/>
              <a:t>It is not allergic and not related to histamine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1ACC0-3050-4AE4-AAB6-051BB689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038B-F570-4421-94C1-106E5B7EB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Bradykinin is the main mediator responsible for Hereditary angioedema attacks</a:t>
            </a:r>
          </a:p>
          <a:p>
            <a:r>
              <a:rPr lang="en-GB" dirty="0"/>
              <a:t>This is because bradykinin causes vasodilation and increased vascular permeability by causing endothelial cell contraction </a:t>
            </a:r>
          </a:p>
        </p:txBody>
      </p:sp>
    </p:spTree>
    <p:extLst>
      <p:ext uri="{BB962C8B-B14F-4D97-AF65-F5344CB8AC3E}">
        <p14:creationId xmlns:p14="http://schemas.microsoft.com/office/powerpoint/2010/main" val="53264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AEC6AEC134A4D955BC0CB88709E3B" ma:contentTypeVersion="" ma:contentTypeDescription="Create a new document." ma:contentTypeScope="" ma:versionID="79508bdf39ad47d63881ee70e72490b1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3a3138395287c73ea7094a9363fc5885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immunology 2017</Course_x0020_Name>
  </documentManagement>
</p:properties>
</file>

<file path=customXml/itemProps1.xml><?xml version="1.0" encoding="utf-8"?>
<ds:datastoreItem xmlns:ds="http://schemas.openxmlformats.org/officeDocument/2006/customXml" ds:itemID="{9AFB16C6-7E46-4D45-8B2A-CFDA1F84D4FA}"/>
</file>

<file path=customXml/itemProps2.xml><?xml version="1.0" encoding="utf-8"?>
<ds:datastoreItem xmlns:ds="http://schemas.openxmlformats.org/officeDocument/2006/customXml" ds:itemID="{00BB937C-D449-4839-83C6-3BE29457F7B9}"/>
</file>

<file path=customXml/itemProps3.xml><?xml version="1.0" encoding="utf-8"?>
<ds:datastoreItem xmlns:ds="http://schemas.openxmlformats.org/officeDocument/2006/customXml" ds:itemID="{01D347F5-369F-40CF-88A8-1099E81BDDEA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632</Words>
  <Application>Microsoft Office PowerPoint</Application>
  <PresentationFormat>Widescreen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Immunology case study</vt:lpstr>
      <vt:lpstr>Case study: hereditary angioedema</vt:lpstr>
      <vt:lpstr>Hereditary angioedema</vt:lpstr>
      <vt:lpstr>Complement activation note that in hereditary angioedema, only the classical pathway is affected</vt:lpstr>
      <vt:lpstr>C1INH inhibits C1 preventing formation of C1 complex</vt:lpstr>
      <vt:lpstr>PowerPoint Presentation</vt:lpstr>
      <vt:lpstr>PowerPoint Presentation</vt:lpstr>
      <vt:lpstr>Edema in hereditary angioedema</vt:lpstr>
      <vt:lpstr>PowerPoint Presentation</vt:lpstr>
      <vt:lpstr>PowerPoint Presentation</vt:lpstr>
      <vt:lpstr>Remember: Hageman factor( factor XII) activates kinin, complement, plasmin and clotting factors.و</vt:lpstr>
      <vt:lpstr>PowerPoint Presentation</vt:lpstr>
      <vt:lpstr>note</vt:lpstr>
      <vt:lpstr>PowerPoint Presentation</vt:lpstr>
      <vt:lpstr>Family tree of a patient with hereditary angioedema showing that the mode of inheritance is autosomal dominant</vt:lpstr>
      <vt:lpstr>note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h_awad</cp:lastModifiedBy>
  <cp:revision>6</cp:revision>
  <dcterms:created xsi:type="dcterms:W3CDTF">2017-09-21T01:07:25Z</dcterms:created>
  <dcterms:modified xsi:type="dcterms:W3CDTF">2017-09-23T16:04:43Z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0x010100454AEC6AEC134A4D955BC0CB88709E3B</vt:lpwstr>
  </property>
</Properties>
</file>