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3" r:id="rId2"/>
    <p:sldId id="256" r:id="rId3"/>
    <p:sldId id="257" r:id="rId4"/>
    <p:sldId id="259" r:id="rId5"/>
    <p:sldId id="261" r:id="rId6"/>
    <p:sldId id="262" r:id="rId7"/>
    <p:sldId id="266" r:id="rId8"/>
    <p:sldId id="267" r:id="rId9"/>
    <p:sldId id="269" r:id="rId10"/>
    <p:sldId id="272" r:id="rId11"/>
    <p:sldId id="273" r:id="rId12"/>
    <p:sldId id="274" r:id="rId13"/>
    <p:sldId id="275" r:id="rId14"/>
    <p:sldId id="276" r:id="rId15"/>
    <p:sldId id="277" r:id="rId16"/>
    <p:sldId id="278" r:id="rId17"/>
    <p:sldId id="279" r:id="rId18"/>
    <p:sldId id="282" r:id="rId19"/>
    <p:sldId id="283" r:id="rId20"/>
    <p:sldId id="284" r:id="rId21"/>
    <p:sldId id="285" r:id="rId22"/>
    <p:sldId id="28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794" y="-3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bwMode="auto">
          <a:xfrm rot="5400000">
            <a:off x="7764621" y="1174097"/>
            <a:ext cx="2286000" cy="381000"/>
          </a:xfrm>
        </p:spPr>
        <p:txBody>
          <a:bodyPr/>
          <a:lstStyle/>
          <a:p>
            <a:fld id="{876E2E90-5D28-4BDE-9F69-7FA18C3EAC8C}" type="datetimeFigureOut">
              <a:rPr lang="en-US" smtClean="0"/>
              <a:t>6/7/2017</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6F5857B-83CA-45AF-A797-D310E504E541}"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6E2E90-5D28-4BDE-9F69-7FA18C3EAC8C}" type="datetimeFigureOut">
              <a:rPr lang="en-US" smtClean="0"/>
              <a:t>6/7/2017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F5857B-83CA-45AF-A797-D310E504E54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6E2E90-5D28-4BDE-9F69-7FA18C3EAC8C}" type="datetimeFigureOut">
              <a:rPr lang="en-US" smtClean="0"/>
              <a:t>6/7/2017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F5857B-83CA-45AF-A797-D310E504E54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Date Placeholder 6"/>
          <p:cNvSpPr>
            <a:spLocks noGrp="1"/>
          </p:cNvSpPr>
          <p:nvPr>
            <p:ph type="dt" sz="half" idx="14"/>
          </p:nvPr>
        </p:nvSpPr>
        <p:spPr/>
        <p:txBody>
          <a:bodyPr rtlCol="0"/>
          <a:lstStyle/>
          <a:p>
            <a:fld id="{876E2E90-5D28-4BDE-9F69-7FA18C3EAC8C}" type="datetimeFigureOut">
              <a:rPr lang="en-US" smtClean="0"/>
              <a:t>6/7/2017</a:t>
            </a:fld>
            <a:endParaRPr lang="en-US" dirty="0"/>
          </a:p>
        </p:txBody>
      </p:sp>
      <p:sp>
        <p:nvSpPr>
          <p:cNvPr id="9" name="Slide Number Placeholder 8"/>
          <p:cNvSpPr>
            <a:spLocks noGrp="1"/>
          </p:cNvSpPr>
          <p:nvPr>
            <p:ph type="sldNum" sz="quarter" idx="15"/>
          </p:nvPr>
        </p:nvSpPr>
        <p:spPr/>
        <p:txBody>
          <a:bodyPr rtlCol="0"/>
          <a:lstStyle/>
          <a:p>
            <a:fld id="{E6F5857B-83CA-45AF-A797-D310E504E541}" type="slidenum">
              <a:rPr lang="en-US" smtClean="0"/>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76E2E90-5D28-4BDE-9F69-7FA18C3EAC8C}" type="datetimeFigureOut">
              <a:rPr lang="en-US" smtClean="0"/>
              <a:t>6/7/2017</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E6F5857B-83CA-45AF-A797-D310E504E541}"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76E2E90-5D28-4BDE-9F69-7FA18C3EAC8C}" type="datetimeFigureOut">
              <a:rPr lang="en-US" smtClean="0"/>
              <a:t>6/7/2017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F5857B-83CA-45AF-A797-D310E504E541}" type="slidenum">
              <a:rPr lang="en-US" smtClean="0"/>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76E2E90-5D28-4BDE-9F69-7FA18C3EAC8C}" type="datetimeFigureOut">
              <a:rPr lang="en-US" smtClean="0"/>
              <a:t>6/7/2017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6F5857B-83CA-45AF-A797-D310E504E541}" type="slidenum">
              <a:rPr lang="en-US" smtClean="0"/>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76E2E90-5D28-4BDE-9F69-7FA18C3EAC8C}" type="datetimeFigureOut">
              <a:rPr lang="en-US" smtClean="0"/>
              <a:t>6/7/2017</a:t>
            </a:fld>
            <a:endParaRPr lang="en-US" dirty="0"/>
          </a:p>
        </p:txBody>
      </p:sp>
      <p:sp>
        <p:nvSpPr>
          <p:cNvPr id="7" name="Slide Number Placeholder 6"/>
          <p:cNvSpPr>
            <a:spLocks noGrp="1"/>
          </p:cNvSpPr>
          <p:nvPr>
            <p:ph type="sldNum" sz="quarter" idx="11"/>
          </p:nvPr>
        </p:nvSpPr>
        <p:spPr/>
        <p:txBody>
          <a:bodyPr rtlCol="0"/>
          <a:lstStyle/>
          <a:p>
            <a:fld id="{E6F5857B-83CA-45AF-A797-D310E504E541}" type="slidenum">
              <a:rPr lang="en-US" smtClean="0"/>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6E2E90-5D28-4BDE-9F69-7FA18C3EAC8C}" type="datetimeFigureOut">
              <a:rPr lang="en-US" smtClean="0"/>
              <a:t>6/7/2017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6F5857B-83CA-45AF-A797-D310E504E54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76E2E90-5D28-4BDE-9F69-7FA18C3EAC8C}" type="datetimeFigureOut">
              <a:rPr lang="en-US" smtClean="0"/>
              <a:t>6/7/2017</a:t>
            </a:fld>
            <a:endParaRPr lang="en-US" dirty="0"/>
          </a:p>
        </p:txBody>
      </p:sp>
      <p:sp>
        <p:nvSpPr>
          <p:cNvPr id="22" name="Slide Number Placeholder 21"/>
          <p:cNvSpPr>
            <a:spLocks noGrp="1"/>
          </p:cNvSpPr>
          <p:nvPr>
            <p:ph type="sldNum" sz="quarter" idx="15"/>
          </p:nvPr>
        </p:nvSpPr>
        <p:spPr/>
        <p:txBody>
          <a:bodyPr rtlCol="0"/>
          <a:lstStyle/>
          <a:p>
            <a:fld id="{E6F5857B-83CA-45AF-A797-D310E504E541}" type="slidenum">
              <a:rPr lang="en-US" smtClean="0"/>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76E2E90-5D28-4BDE-9F69-7FA18C3EAC8C}" type="datetimeFigureOut">
              <a:rPr lang="en-US" smtClean="0"/>
              <a:t>6/7/2017</a:t>
            </a:fld>
            <a:endParaRPr lang="en-US" dirty="0"/>
          </a:p>
        </p:txBody>
      </p:sp>
      <p:sp>
        <p:nvSpPr>
          <p:cNvPr id="18" name="Slide Number Placeholder 17"/>
          <p:cNvSpPr>
            <a:spLocks noGrp="1"/>
          </p:cNvSpPr>
          <p:nvPr>
            <p:ph type="sldNum" sz="quarter" idx="11"/>
          </p:nvPr>
        </p:nvSpPr>
        <p:spPr/>
        <p:txBody>
          <a:bodyPr rtlCol="0"/>
          <a:lstStyle/>
          <a:p>
            <a:fld id="{E6F5857B-83CA-45AF-A797-D310E504E541}" type="slidenum">
              <a:rPr lang="en-US" smtClean="0"/>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76E2E90-5D28-4BDE-9F69-7FA18C3EAC8C}" type="datetimeFigureOut">
              <a:rPr lang="en-US" smtClean="0"/>
              <a:t>6/7/2017</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6F5857B-83CA-45AF-A797-D310E504E54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epa.gov/indoor-air-quality-iaq/indoor-air-pollution-introduction-health-professionals-printable-version" TargetMode="External"/><Relationship Id="rId2" Type="http://schemas.openxmlformats.org/officeDocument/2006/relationships/hyperlink" Target="http://www.epa.gov/air/caa/requirment.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762000"/>
            <a:ext cx="7772400" cy="1981200"/>
          </a:xfrm>
        </p:spPr>
        <p:txBody>
          <a:bodyPr/>
          <a:lstStyle/>
          <a:p>
            <a:r>
              <a:rPr lang="en-US" dirty="0" smtClean="0"/>
              <a:t>Indoor and outdoor air pollution, and</a:t>
            </a:r>
            <a:br>
              <a:rPr lang="en-US" dirty="0" smtClean="0"/>
            </a:br>
            <a:r>
              <a:rPr lang="en-US" dirty="0" smtClean="0"/>
              <a:t>Clean air act</a:t>
            </a:r>
            <a:endParaRPr lang="en-US" dirty="0"/>
          </a:p>
        </p:txBody>
      </p:sp>
      <p:sp>
        <p:nvSpPr>
          <p:cNvPr id="5" name="Subtitle 4"/>
          <p:cNvSpPr>
            <a:spLocks noGrp="1"/>
          </p:cNvSpPr>
          <p:nvPr>
            <p:ph type="subTitle" idx="1"/>
          </p:nvPr>
        </p:nvSpPr>
        <p:spPr>
          <a:xfrm>
            <a:off x="1371600" y="3276600"/>
            <a:ext cx="6400800" cy="2362200"/>
          </a:xfrm>
        </p:spPr>
        <p:txBody>
          <a:bodyPr>
            <a:normAutofit/>
          </a:bodyPr>
          <a:lstStyle/>
          <a:p>
            <a:endParaRPr lang="en-US" dirty="0" smtClean="0"/>
          </a:p>
          <a:p>
            <a:r>
              <a:rPr lang="en-US" dirty="0" smtClean="0"/>
              <a:t>Prof</a:t>
            </a:r>
            <a:r>
              <a:rPr lang="en-US" dirty="0"/>
              <a:t>. </a:t>
            </a:r>
            <a:r>
              <a:rPr lang="en-US" dirty="0" err="1"/>
              <a:t>Madi</a:t>
            </a:r>
            <a:r>
              <a:rPr lang="en-US" dirty="0"/>
              <a:t> </a:t>
            </a:r>
            <a:r>
              <a:rPr lang="en-US" dirty="0" err="1" smtClean="0"/>
              <a:t>jaghbir</a:t>
            </a:r>
            <a:r>
              <a:rPr lang="en-US" dirty="0" smtClean="0"/>
              <a:t> </a:t>
            </a:r>
            <a:endParaRPr lang="en-US" dirty="0"/>
          </a:p>
          <a:p>
            <a:endParaRPr lang="en-US" dirty="0"/>
          </a:p>
        </p:txBody>
      </p:sp>
    </p:spTree>
    <p:extLst>
      <p:ext uri="{BB962C8B-B14F-4D97-AF65-F5344CB8AC3E}">
        <p14:creationId xmlns:p14="http://schemas.microsoft.com/office/powerpoint/2010/main" val="73843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MAJOR OUTDOOR AIR POLLUTANTS</a:t>
            </a:r>
            <a:endParaRPr lang="ar-JO" dirty="0"/>
          </a:p>
        </p:txBody>
      </p:sp>
      <p:sp>
        <p:nvSpPr>
          <p:cNvPr id="3" name="Content Placeholder 2"/>
          <p:cNvSpPr>
            <a:spLocks noGrp="1"/>
          </p:cNvSpPr>
          <p:nvPr>
            <p:ph sz="quarter" idx="1"/>
          </p:nvPr>
        </p:nvSpPr>
        <p:spPr/>
        <p:txBody>
          <a:bodyPr/>
          <a:lstStyle/>
          <a:p>
            <a:pPr marL="514350" indent="-514350" algn="l" rtl="0">
              <a:buFont typeface="+mj-lt"/>
              <a:buAutoNum type="arabicPeriod"/>
            </a:pPr>
            <a:r>
              <a:rPr lang="en-US" dirty="0" smtClean="0"/>
              <a:t>Particulate matter </a:t>
            </a:r>
          </a:p>
          <a:p>
            <a:pPr marL="514350" indent="-514350" algn="l" rtl="0">
              <a:buFont typeface="+mj-lt"/>
              <a:buAutoNum type="arabicPeriod"/>
            </a:pPr>
            <a:r>
              <a:rPr lang="en-US" dirty="0" smtClean="0"/>
              <a:t>Ozone </a:t>
            </a:r>
          </a:p>
          <a:p>
            <a:pPr marL="514350" indent="-514350" algn="l" rtl="0">
              <a:buFont typeface="+mj-lt"/>
              <a:buAutoNum type="arabicPeriod"/>
            </a:pPr>
            <a:r>
              <a:rPr lang="en-US" dirty="0" smtClean="0"/>
              <a:t>Nitrogen oxides </a:t>
            </a:r>
          </a:p>
          <a:p>
            <a:pPr marL="514350" indent="-514350" algn="l" rtl="0">
              <a:buFont typeface="+mj-lt"/>
              <a:buAutoNum type="arabicPeriod"/>
            </a:pPr>
            <a:r>
              <a:rPr lang="en-US" dirty="0" smtClean="0"/>
              <a:t>Carbon monoxide </a:t>
            </a:r>
          </a:p>
          <a:p>
            <a:pPr marL="514350" indent="-514350" algn="l" rtl="0">
              <a:buFont typeface="+mj-lt"/>
              <a:buAutoNum type="arabicPeriod"/>
            </a:pPr>
            <a:r>
              <a:rPr lang="en-US" dirty="0" smtClean="0"/>
              <a:t>Sulfur dioxide </a:t>
            </a:r>
            <a:endParaRPr lang="ar-JO" dirty="0"/>
          </a:p>
        </p:txBody>
      </p:sp>
    </p:spTree>
    <p:extLst>
      <p:ext uri="{BB962C8B-B14F-4D97-AF65-F5344CB8AC3E}">
        <p14:creationId xmlns:p14="http://schemas.microsoft.com/office/powerpoint/2010/main" val="349189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normAutofit/>
          </a:bodyPr>
          <a:lstStyle/>
          <a:p>
            <a:pPr rtl="0"/>
            <a:r>
              <a:rPr lang="en-US" dirty="0" smtClean="0"/>
              <a:t>1. Particulate matter</a:t>
            </a:r>
            <a:endParaRPr lang="ar-JO" dirty="0"/>
          </a:p>
        </p:txBody>
      </p:sp>
      <p:sp>
        <p:nvSpPr>
          <p:cNvPr id="3" name="Content Placeholder 2"/>
          <p:cNvSpPr>
            <a:spLocks noGrp="1"/>
          </p:cNvSpPr>
          <p:nvPr>
            <p:ph sz="quarter" idx="1"/>
          </p:nvPr>
        </p:nvSpPr>
        <p:spPr>
          <a:xfrm>
            <a:off x="179512" y="836712"/>
            <a:ext cx="8964488" cy="5832648"/>
          </a:xfrm>
        </p:spPr>
        <p:txBody>
          <a:bodyPr>
            <a:normAutofit/>
          </a:bodyPr>
          <a:lstStyle/>
          <a:p>
            <a:pPr algn="l" rtl="0"/>
            <a:r>
              <a:rPr lang="en-US" dirty="0" smtClean="0"/>
              <a:t>Complex </a:t>
            </a:r>
            <a:r>
              <a:rPr lang="en-US" dirty="0"/>
              <a:t>mixture of particles that can be solid, liquid </a:t>
            </a:r>
            <a:r>
              <a:rPr lang="en-US" dirty="0" smtClean="0"/>
              <a:t>or both</a:t>
            </a:r>
          </a:p>
          <a:p>
            <a:pPr algn="l" rtl="0"/>
            <a:r>
              <a:rPr lang="en-US" dirty="0" smtClean="0"/>
              <a:t>Vary in size, composition, and origin</a:t>
            </a:r>
          </a:p>
          <a:p>
            <a:pPr algn="l" rtl="0"/>
            <a:r>
              <a:rPr lang="en-US" b="1" dirty="0" smtClean="0"/>
              <a:t>Sources:</a:t>
            </a:r>
          </a:p>
          <a:p>
            <a:pPr marL="514350" indent="-514350" algn="l" rtl="0">
              <a:buFont typeface="+mj-lt"/>
              <a:buAutoNum type="arabicPeriod"/>
            </a:pPr>
            <a:r>
              <a:rPr lang="en-US" dirty="0" smtClean="0"/>
              <a:t> Power plants and industry</a:t>
            </a:r>
          </a:p>
          <a:p>
            <a:pPr marL="514350" indent="-514350" algn="l" rtl="0">
              <a:buFont typeface="+mj-lt"/>
              <a:buAutoNum type="arabicPeriod"/>
            </a:pPr>
            <a:r>
              <a:rPr lang="en-US" dirty="0" smtClean="0"/>
              <a:t> Motor vehicles, domestic coal burning</a:t>
            </a:r>
          </a:p>
          <a:p>
            <a:pPr marL="514350" indent="-514350" algn="l" rtl="0">
              <a:buFont typeface="+mj-lt"/>
              <a:buAutoNum type="arabicPeriod"/>
            </a:pPr>
            <a:r>
              <a:rPr lang="en-US" dirty="0" smtClean="0"/>
              <a:t> Natural sources (volcanoes, dust storms)</a:t>
            </a:r>
          </a:p>
          <a:p>
            <a:pPr marL="514350" indent="-514350" algn="l" rtl="0">
              <a:buFont typeface="+mj-lt"/>
              <a:buAutoNum type="arabicPeriod"/>
            </a:pPr>
            <a:r>
              <a:rPr lang="en-US" dirty="0"/>
              <a:t> Small particles form surface for acid aerosol </a:t>
            </a:r>
            <a:r>
              <a:rPr lang="en-US" dirty="0" smtClean="0"/>
              <a:t>formation</a:t>
            </a:r>
          </a:p>
          <a:p>
            <a:pPr algn="l" rtl="0"/>
            <a:endParaRPr lang="en-US" dirty="0" smtClean="0"/>
          </a:p>
          <a:p>
            <a:pPr algn="l" rtl="0"/>
            <a:endParaRPr lang="ar-JO" dirty="0"/>
          </a:p>
        </p:txBody>
      </p:sp>
    </p:spTree>
    <p:extLst>
      <p:ext uri="{BB962C8B-B14F-4D97-AF65-F5344CB8AC3E}">
        <p14:creationId xmlns:p14="http://schemas.microsoft.com/office/powerpoint/2010/main" val="1230148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Ozone</a:t>
            </a:r>
            <a:endParaRPr lang="ar-JO" dirty="0"/>
          </a:p>
        </p:txBody>
      </p:sp>
      <p:sp>
        <p:nvSpPr>
          <p:cNvPr id="3" name="Content Placeholder 2"/>
          <p:cNvSpPr>
            <a:spLocks noGrp="1"/>
          </p:cNvSpPr>
          <p:nvPr>
            <p:ph sz="quarter" idx="1"/>
          </p:nvPr>
        </p:nvSpPr>
        <p:spPr>
          <a:xfrm>
            <a:off x="457200" y="1340768"/>
            <a:ext cx="4474840" cy="4785395"/>
          </a:xfrm>
        </p:spPr>
        <p:txBody>
          <a:bodyPr/>
          <a:lstStyle/>
          <a:p>
            <a:pPr algn="l" rtl="0"/>
            <a:r>
              <a:rPr lang="en-US" dirty="0" smtClean="0"/>
              <a:t>“Secondary pollutant" </a:t>
            </a:r>
          </a:p>
          <a:p>
            <a:pPr algn="l" rtl="0"/>
            <a:r>
              <a:rPr lang="en-US" dirty="0" smtClean="0"/>
              <a:t>Formed by photochemical reaction of VOCs, NO2 + O2 Peaks late afternoon Maximum in hot, stagnant air </a:t>
            </a:r>
            <a:endParaRPr lang="ar-JO" dirty="0"/>
          </a:p>
        </p:txBody>
      </p:sp>
      <p:pic>
        <p:nvPicPr>
          <p:cNvPr id="2050" name="Picture 2"/>
          <p:cNvPicPr>
            <a:picLocks noChangeAspect="1" noChangeArrowheads="1"/>
          </p:cNvPicPr>
          <p:nvPr/>
        </p:nvPicPr>
        <p:blipFill>
          <a:blip r:embed="rId2" cstate="print"/>
          <a:srcRect/>
          <a:stretch>
            <a:fillRect/>
          </a:stretch>
        </p:blipFill>
        <p:spPr bwMode="auto">
          <a:xfrm>
            <a:off x="5220072" y="1412776"/>
            <a:ext cx="3923929" cy="5445224"/>
          </a:xfrm>
          <a:prstGeom prst="rect">
            <a:avLst/>
          </a:prstGeom>
          <a:noFill/>
          <a:ln w="9525">
            <a:noFill/>
            <a:miter lim="800000"/>
            <a:headEnd/>
            <a:tailEnd/>
          </a:ln>
        </p:spPr>
      </p:pic>
    </p:spTree>
    <p:extLst>
      <p:ext uri="{BB962C8B-B14F-4D97-AF65-F5344CB8AC3E}">
        <p14:creationId xmlns:p14="http://schemas.microsoft.com/office/powerpoint/2010/main" val="2929214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NITROGEN OXIDES (NOX ):</a:t>
            </a:r>
            <a:endParaRPr lang="ar-JO" dirty="0"/>
          </a:p>
        </p:txBody>
      </p:sp>
      <p:sp>
        <p:nvSpPr>
          <p:cNvPr id="3" name="Content Placeholder 2"/>
          <p:cNvSpPr>
            <a:spLocks noGrp="1"/>
          </p:cNvSpPr>
          <p:nvPr>
            <p:ph sz="quarter" idx="1"/>
          </p:nvPr>
        </p:nvSpPr>
        <p:spPr/>
        <p:txBody>
          <a:bodyPr/>
          <a:lstStyle/>
          <a:p>
            <a:pPr algn="l" rtl="0"/>
            <a:r>
              <a:rPr lang="en-US" b="1" u="sng" dirty="0" smtClean="0"/>
              <a:t>SOURCES </a:t>
            </a:r>
          </a:p>
          <a:p>
            <a:pPr marL="514350" indent="-514350" algn="l" rtl="0">
              <a:buFont typeface="+mj-lt"/>
              <a:buAutoNum type="arabicPeriod"/>
            </a:pPr>
            <a:r>
              <a:rPr lang="en-US" dirty="0" smtClean="0"/>
              <a:t>Power plants, industry </a:t>
            </a:r>
          </a:p>
          <a:p>
            <a:pPr marL="514350" indent="-514350" algn="l" rtl="0">
              <a:buFont typeface="+mj-lt"/>
              <a:buAutoNum type="arabicPeriod"/>
            </a:pPr>
            <a:r>
              <a:rPr lang="en-US" dirty="0" smtClean="0"/>
              <a:t>Motor vehicles </a:t>
            </a:r>
          </a:p>
          <a:p>
            <a:pPr marL="514350" indent="-514350" algn="l" rtl="0">
              <a:buFont typeface="+mj-lt"/>
              <a:buAutoNum type="arabicPeriod"/>
            </a:pPr>
            <a:r>
              <a:rPr lang="en-US" dirty="0" smtClean="0"/>
              <a:t>Natural sources (volcanoes, lightning, bacteria)</a:t>
            </a:r>
            <a:endParaRPr lang="ar-JO" dirty="0"/>
          </a:p>
        </p:txBody>
      </p:sp>
    </p:spTree>
    <p:extLst>
      <p:ext uri="{BB962C8B-B14F-4D97-AF65-F5344CB8AC3E}">
        <p14:creationId xmlns:p14="http://schemas.microsoft.com/office/powerpoint/2010/main" val="3873188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CARBON MONOXIDE (CO):</a:t>
            </a:r>
            <a:endParaRPr lang="ar-JO" dirty="0"/>
          </a:p>
        </p:txBody>
      </p:sp>
      <p:sp>
        <p:nvSpPr>
          <p:cNvPr id="3" name="Content Placeholder 2"/>
          <p:cNvSpPr>
            <a:spLocks noGrp="1"/>
          </p:cNvSpPr>
          <p:nvPr>
            <p:ph sz="quarter" idx="1"/>
          </p:nvPr>
        </p:nvSpPr>
        <p:spPr/>
        <p:txBody>
          <a:bodyPr/>
          <a:lstStyle/>
          <a:p>
            <a:pPr algn="l" rtl="0"/>
            <a:r>
              <a:rPr lang="en-US" b="1" u="sng" dirty="0" smtClean="0"/>
              <a:t>SOURCES </a:t>
            </a:r>
          </a:p>
          <a:p>
            <a:pPr marL="514350" indent="-514350" algn="l" rtl="0">
              <a:buFont typeface="+mj-lt"/>
              <a:buAutoNum type="arabicPeriod"/>
            </a:pPr>
            <a:r>
              <a:rPr lang="en-US" dirty="0" smtClean="0"/>
              <a:t>Incomplete combustion of fuels </a:t>
            </a:r>
          </a:p>
          <a:p>
            <a:pPr marL="514350" indent="-514350" algn="l" rtl="0">
              <a:buFont typeface="+mj-lt"/>
              <a:buAutoNum type="arabicPeriod"/>
            </a:pPr>
            <a:r>
              <a:rPr lang="en-US" dirty="0" smtClean="0"/>
              <a:t>Vehicle exhaust </a:t>
            </a:r>
          </a:p>
          <a:p>
            <a:pPr marL="514350" indent="-514350" algn="l" rtl="0">
              <a:buFont typeface="+mj-lt"/>
              <a:buAutoNum type="arabicPeriod"/>
            </a:pPr>
            <a:r>
              <a:rPr lang="en-US" dirty="0" smtClean="0"/>
              <a:t>Industry </a:t>
            </a:r>
          </a:p>
          <a:p>
            <a:pPr marL="514350" indent="-514350" algn="l" rtl="0">
              <a:buFont typeface="+mj-lt"/>
              <a:buAutoNum type="arabicPeriod"/>
            </a:pPr>
            <a:r>
              <a:rPr lang="en-US" dirty="0" smtClean="0"/>
              <a:t>Fires</a:t>
            </a:r>
            <a:endParaRPr lang="ar-JO" dirty="0"/>
          </a:p>
        </p:txBody>
      </p:sp>
    </p:spTree>
    <p:extLst>
      <p:ext uri="{BB962C8B-B14F-4D97-AF65-F5344CB8AC3E}">
        <p14:creationId xmlns:p14="http://schemas.microsoft.com/office/powerpoint/2010/main" val="2816956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SULFUR DIOXIDE (SO2 )</a:t>
            </a:r>
            <a:endParaRPr lang="ar-JO" dirty="0"/>
          </a:p>
        </p:txBody>
      </p:sp>
      <p:sp>
        <p:nvSpPr>
          <p:cNvPr id="3" name="Content Placeholder 2"/>
          <p:cNvSpPr>
            <a:spLocks noGrp="1"/>
          </p:cNvSpPr>
          <p:nvPr>
            <p:ph sz="quarter" idx="1"/>
          </p:nvPr>
        </p:nvSpPr>
        <p:spPr/>
        <p:txBody>
          <a:bodyPr/>
          <a:lstStyle/>
          <a:p>
            <a:pPr algn="l" rtl="0"/>
            <a:r>
              <a:rPr lang="en-US" b="1" u="sng" dirty="0" smtClean="0"/>
              <a:t>SOURCES</a:t>
            </a:r>
            <a:r>
              <a:rPr lang="en-US" dirty="0" smtClean="0"/>
              <a:t> </a:t>
            </a:r>
          </a:p>
          <a:p>
            <a:pPr algn="l" rtl="0"/>
            <a:r>
              <a:rPr lang="en-US" dirty="0" smtClean="0"/>
              <a:t>Combustion of sulfur-containing coal or oil </a:t>
            </a:r>
          </a:p>
          <a:p>
            <a:pPr algn="l" rtl="0"/>
            <a:r>
              <a:rPr lang="en-US" dirty="0" smtClean="0"/>
              <a:t>Industrial processes, smelting of sulfur-containing ores </a:t>
            </a:r>
          </a:p>
          <a:p>
            <a:pPr algn="l" rtl="0"/>
            <a:r>
              <a:rPr lang="en-US" dirty="0" smtClean="0"/>
              <a:t>Natural sources (volcanoes) </a:t>
            </a:r>
          </a:p>
          <a:p>
            <a:pPr algn="l" rtl="0"/>
            <a:r>
              <a:rPr lang="en-US" dirty="0" smtClean="0"/>
              <a:t>Combines with water to form H2SO4 (acid aerosol, acid rain)</a:t>
            </a:r>
            <a:endParaRPr lang="ar-JO" dirty="0"/>
          </a:p>
        </p:txBody>
      </p:sp>
    </p:spTree>
    <p:extLst>
      <p:ext uri="{BB962C8B-B14F-4D97-AF65-F5344CB8AC3E}">
        <p14:creationId xmlns:p14="http://schemas.microsoft.com/office/powerpoint/2010/main" val="649079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sz="quarter" idx="1"/>
          </p:nvPr>
        </p:nvPicPr>
        <p:blipFill>
          <a:blip r:embed="rId2" cstate="print"/>
          <a:srcRect/>
          <a:stretch>
            <a:fillRect/>
          </a:stretch>
        </p:blipFill>
        <p:spPr bwMode="auto">
          <a:xfrm>
            <a:off x="539552" y="462200"/>
            <a:ext cx="8352928" cy="5969742"/>
          </a:xfrm>
          <a:prstGeom prst="rect">
            <a:avLst/>
          </a:prstGeom>
          <a:noFill/>
          <a:ln w="9525">
            <a:noFill/>
            <a:miter lim="800000"/>
            <a:headEnd/>
            <a:tailEnd/>
          </a:ln>
        </p:spPr>
      </p:pic>
    </p:spTree>
    <p:extLst>
      <p:ext uri="{BB962C8B-B14F-4D97-AF65-F5344CB8AC3E}">
        <p14:creationId xmlns:p14="http://schemas.microsoft.com/office/powerpoint/2010/main" val="935957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648072"/>
          </a:xfrm>
        </p:spPr>
        <p:txBody>
          <a:bodyPr>
            <a:normAutofit/>
          </a:bodyPr>
          <a:lstStyle/>
          <a:p>
            <a:r>
              <a:rPr lang="en-US" dirty="0" smtClean="0"/>
              <a:t>Outdoor Air Pollution Prevention </a:t>
            </a:r>
            <a:endParaRPr lang="ar-JO" dirty="0"/>
          </a:p>
        </p:txBody>
      </p:sp>
      <p:sp>
        <p:nvSpPr>
          <p:cNvPr id="3" name="Content Placeholder 2"/>
          <p:cNvSpPr>
            <a:spLocks noGrp="1"/>
          </p:cNvSpPr>
          <p:nvPr>
            <p:ph sz="quarter" idx="1"/>
          </p:nvPr>
        </p:nvSpPr>
        <p:spPr>
          <a:xfrm>
            <a:off x="179512" y="908720"/>
            <a:ext cx="8712968" cy="5688632"/>
          </a:xfrm>
        </p:spPr>
        <p:txBody>
          <a:bodyPr>
            <a:normAutofit/>
          </a:bodyPr>
          <a:lstStyle/>
          <a:p>
            <a:pPr marL="514350" indent="-514350" algn="l" rtl="0">
              <a:buFont typeface="+mj-lt"/>
              <a:buAutoNum type="arabicPeriod"/>
            </a:pPr>
            <a:r>
              <a:rPr lang="en-US" dirty="0" smtClean="0"/>
              <a:t>Implement control mechanisms (emission inspections)</a:t>
            </a:r>
          </a:p>
          <a:p>
            <a:pPr marL="514350" indent="-514350" algn="l" rtl="0">
              <a:buFont typeface="+mj-lt"/>
              <a:buAutoNum type="arabicPeriod"/>
            </a:pPr>
            <a:r>
              <a:rPr lang="en-US" dirty="0" smtClean="0"/>
              <a:t>Monitor air quality </a:t>
            </a:r>
          </a:p>
          <a:p>
            <a:pPr marL="514350" indent="-514350" algn="l" rtl="0">
              <a:buFont typeface="+mj-lt"/>
              <a:buAutoNum type="arabicPeriod"/>
            </a:pPr>
            <a:r>
              <a:rPr lang="en-US" dirty="0" smtClean="0"/>
              <a:t>Inform the public of effective pollution reduction activities and associated health benefits </a:t>
            </a:r>
          </a:p>
          <a:p>
            <a:pPr marL="514350" indent="-514350" algn="l" rtl="0">
              <a:buFont typeface="+mj-lt"/>
              <a:buAutoNum type="arabicPeriod"/>
            </a:pPr>
            <a:r>
              <a:rPr lang="en-US" dirty="0" smtClean="0"/>
              <a:t>Promote the use of clean, renewable energy sources , such as solar and wind-powered energy , and encourage the movement away from dirtier fuels, such as coal </a:t>
            </a:r>
          </a:p>
          <a:p>
            <a:pPr marL="514350" indent="-514350" algn="l" rtl="0">
              <a:buFont typeface="+mj-lt"/>
              <a:buAutoNum type="arabicPeriod"/>
            </a:pPr>
            <a:r>
              <a:rPr lang="en-US" dirty="0" smtClean="0"/>
              <a:t>Encourage technological innovation to decrease emissions from stationary sources and conventional vehicles, and investigate alternative fuels </a:t>
            </a:r>
          </a:p>
          <a:p>
            <a:pPr marL="514350" indent="-514350" algn="l" rtl="0">
              <a:buFont typeface="+mj-lt"/>
              <a:buAutoNum type="arabicPeriod"/>
            </a:pPr>
            <a:endParaRPr lang="en-US" dirty="0" smtClean="0"/>
          </a:p>
          <a:p>
            <a:pPr marL="514350" indent="-514350" algn="l" rtl="0">
              <a:buFont typeface="+mj-lt"/>
              <a:buAutoNum type="arabicPeriod"/>
            </a:pPr>
            <a:endParaRPr lang="ar-JO" dirty="0"/>
          </a:p>
        </p:txBody>
      </p:sp>
    </p:spTree>
    <p:extLst>
      <p:ext uri="{BB962C8B-B14F-4D97-AF65-F5344CB8AC3E}">
        <p14:creationId xmlns:p14="http://schemas.microsoft.com/office/powerpoint/2010/main" val="4082817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1" y="2057400"/>
            <a:ext cx="7762135" cy="4114800"/>
          </a:xfrm>
          <a:prstGeom prst="rect">
            <a:avLst/>
          </a:prstGeom>
        </p:spPr>
      </p:pic>
      <p:sp>
        <p:nvSpPr>
          <p:cNvPr id="3" name="Title 2"/>
          <p:cNvSpPr>
            <a:spLocks noGrp="1"/>
          </p:cNvSpPr>
          <p:nvPr>
            <p:ph type="title"/>
          </p:nvPr>
        </p:nvSpPr>
        <p:spPr/>
        <p:txBody>
          <a:bodyPr/>
          <a:lstStyle/>
          <a:p>
            <a:r>
              <a:rPr lang="en-US" b="1" dirty="0" smtClean="0"/>
              <a:t>clean </a:t>
            </a:r>
            <a:r>
              <a:rPr lang="en-US" b="1" dirty="0" smtClean="0"/>
              <a:t>air act</a:t>
            </a:r>
            <a:endParaRPr lang="en-US" b="1" dirty="0"/>
          </a:p>
        </p:txBody>
      </p:sp>
      <p:sp>
        <p:nvSpPr>
          <p:cNvPr id="4" name="Content Placeholder 3"/>
          <p:cNvSpPr>
            <a:spLocks noGrp="1"/>
          </p:cNvSpPr>
          <p:nvPr>
            <p:ph sz="quarter" idx="1"/>
          </p:nvPr>
        </p:nvSpPr>
        <p:spPr/>
        <p:txBody>
          <a:bodyPr/>
          <a:lstStyle/>
          <a:p>
            <a:pPr marL="0" indent="0">
              <a:buNone/>
            </a:pPr>
            <a:endParaRPr lang="en-US" dirty="0"/>
          </a:p>
        </p:txBody>
      </p:sp>
    </p:spTree>
    <p:extLst>
      <p:ext uri="{BB962C8B-B14F-4D97-AF65-F5344CB8AC3E}">
        <p14:creationId xmlns:p14="http://schemas.microsoft.com/office/powerpoint/2010/main" val="2868042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0"/>
            <a:ext cx="7992888" cy="6704154"/>
          </a:xfrm>
          <a:prstGeom prst="rect">
            <a:avLst/>
          </a:prstGeom>
        </p:spPr>
      </p:pic>
    </p:spTree>
    <p:extLst>
      <p:ext uri="{BB962C8B-B14F-4D97-AF65-F5344CB8AC3E}">
        <p14:creationId xmlns:p14="http://schemas.microsoft.com/office/powerpoint/2010/main" val="896303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33400"/>
            <a:ext cx="7772400" cy="1470025"/>
          </a:xfrm>
        </p:spPr>
        <p:txBody>
          <a:bodyPr/>
          <a:lstStyle/>
          <a:p>
            <a:r>
              <a:rPr lang="en-US" altLang="en-US" dirty="0" smtClean="0"/>
              <a:t>Indoor Air Pollution - Overview</a:t>
            </a:r>
            <a:endParaRPr lang="en-US" dirty="0"/>
          </a:p>
        </p:txBody>
      </p:sp>
      <p:sp>
        <p:nvSpPr>
          <p:cNvPr id="3" name="Subtitle 2"/>
          <p:cNvSpPr>
            <a:spLocks noGrp="1"/>
          </p:cNvSpPr>
          <p:nvPr>
            <p:ph type="subTitle" idx="1"/>
          </p:nvPr>
        </p:nvSpPr>
        <p:spPr>
          <a:xfrm>
            <a:off x="609600" y="2438400"/>
            <a:ext cx="7620000" cy="3810000"/>
          </a:xfrm>
        </p:spPr>
        <p:txBody>
          <a:bodyPr>
            <a:normAutofit/>
          </a:bodyPr>
          <a:lstStyle/>
          <a:p>
            <a:pPr algn="l"/>
            <a:r>
              <a:rPr lang="en-US" altLang="en-US" dirty="0" smtClean="0">
                <a:solidFill>
                  <a:schemeClr val="tx1"/>
                </a:solidFill>
                <a:cs typeface="Times New Roman" panose="02020603050405020304" pitchFamily="18" charset="0"/>
              </a:rPr>
              <a:t>-People spend most of their time indoors.</a:t>
            </a:r>
          </a:p>
          <a:p>
            <a:pPr algn="l"/>
            <a:endParaRPr lang="en-US" altLang="en-US" dirty="0" smtClean="0">
              <a:solidFill>
                <a:schemeClr val="tx1"/>
              </a:solidFill>
              <a:cs typeface="Times New Roman" panose="02020603050405020304" pitchFamily="18" charset="0"/>
            </a:endParaRPr>
          </a:p>
          <a:p>
            <a:pPr algn="l"/>
            <a:r>
              <a:rPr lang="en-US" altLang="en-US" dirty="0" smtClean="0">
                <a:solidFill>
                  <a:schemeClr val="tx1"/>
                </a:solidFill>
                <a:cs typeface="Times New Roman" panose="02020603050405020304" pitchFamily="18" charset="0"/>
              </a:rPr>
              <a:t>-The EPA has shown that indoor levels of some pollutants, such as formaldehyde, and chloroform, range from 2 to 50 times higher than outdoor levels.</a:t>
            </a:r>
          </a:p>
          <a:p>
            <a:pPr algn="l"/>
            <a:r>
              <a:rPr lang="en-US" altLang="en-US" dirty="0">
                <a:solidFill>
                  <a:schemeClr val="tx1"/>
                </a:solidFill>
                <a:cs typeface="Times New Roman" panose="02020603050405020304" pitchFamily="18" charset="0"/>
              </a:rPr>
              <a:t>-</a:t>
            </a:r>
            <a:r>
              <a:rPr lang="en-US" altLang="en-US" dirty="0" smtClean="0">
                <a:solidFill>
                  <a:schemeClr val="tx1"/>
                </a:solidFill>
                <a:cs typeface="Times New Roman" panose="02020603050405020304" pitchFamily="18" charset="0"/>
              </a:rPr>
              <a:t>Exposure to pollutants such as environmental tobacco smoke and radon occurs almost entirely indoors. </a:t>
            </a:r>
          </a:p>
          <a:p>
            <a:endParaRPr lang="en-US" dirty="0"/>
          </a:p>
        </p:txBody>
      </p:sp>
    </p:spTree>
    <p:extLst>
      <p:ext uri="{BB962C8B-B14F-4D97-AF65-F5344CB8AC3E}">
        <p14:creationId xmlns:p14="http://schemas.microsoft.com/office/powerpoint/2010/main" val="802267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buNone/>
            </a:pPr>
            <a:r>
              <a:rPr lang="en-US" dirty="0" smtClean="0"/>
              <a:t>Under the clean air act EPA’s sets limits on certain air pollutants including setting limits on how much can be in the air any where in the U.S</a:t>
            </a:r>
          </a:p>
          <a:p>
            <a:pPr marL="0" indent="0">
              <a:buNone/>
            </a:pPr>
            <a:r>
              <a:rPr lang="en-US" dirty="0" smtClean="0"/>
              <a:t>The clean air act has helped to cut dangerous pollutants clean up air pollution and production and use of chemicals that contribute to the hole in the ozone layer since 1980 </a:t>
            </a:r>
          </a:p>
          <a:p>
            <a:pPr marL="0" indent="0">
              <a:buNone/>
            </a:pPr>
            <a:r>
              <a:rPr lang="en-US" dirty="0" smtClean="0"/>
              <a:t> </a:t>
            </a:r>
            <a:endParaRPr lang="en-US" dirty="0"/>
          </a:p>
        </p:txBody>
      </p:sp>
    </p:spTree>
    <p:extLst>
      <p:ext uri="{BB962C8B-B14F-4D97-AF65-F5344CB8AC3E}">
        <p14:creationId xmlns:p14="http://schemas.microsoft.com/office/powerpoint/2010/main" val="31545625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Ground level ozone has reduced by more than 25%</a:t>
            </a:r>
          </a:p>
          <a:p>
            <a:r>
              <a:rPr lang="en-US" dirty="0" smtClean="0"/>
              <a:t>Sulfur dioxide has reduced by 71%</a:t>
            </a:r>
          </a:p>
          <a:p>
            <a:r>
              <a:rPr lang="en-US" dirty="0" smtClean="0"/>
              <a:t>Nitrogen dioxide has reduced by 46%</a:t>
            </a:r>
          </a:p>
          <a:p>
            <a:r>
              <a:rPr lang="en-US" dirty="0" smtClean="0"/>
              <a:t>Lead content in gasoline has reduced by 92% and levels of lead in the air has decreased by 94%</a:t>
            </a:r>
            <a:endParaRPr lang="en-US" dirty="0"/>
          </a:p>
        </p:txBody>
      </p:sp>
    </p:spTree>
    <p:extLst>
      <p:ext uri="{BB962C8B-B14F-4D97-AF65-F5344CB8AC3E}">
        <p14:creationId xmlns:p14="http://schemas.microsoft.com/office/powerpoint/2010/main" val="20237671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sz="2800" dirty="0" smtClean="0"/>
              <a:t>THANK YOU </a:t>
            </a:r>
          </a:p>
          <a:p>
            <a:endParaRPr lang="en-US" dirty="0"/>
          </a:p>
          <a:p>
            <a:pPr marL="114300" indent="0">
              <a:buNone/>
            </a:pPr>
            <a:r>
              <a:rPr lang="en-US" dirty="0" smtClean="0"/>
              <a:t>SOURCES </a:t>
            </a:r>
          </a:p>
          <a:p>
            <a:pPr marL="114300" indent="0">
              <a:buNone/>
            </a:pPr>
            <a:r>
              <a:rPr lang="en-US" dirty="0" smtClean="0">
                <a:hlinkClick r:id="rId2"/>
              </a:rPr>
              <a:t>www.epa.gov/air/caa/requirment.html</a:t>
            </a:r>
            <a:endParaRPr lang="en-US" dirty="0" smtClean="0"/>
          </a:p>
          <a:p>
            <a:pPr marL="114300" indent="0">
              <a:buNone/>
            </a:pPr>
            <a:r>
              <a:rPr lang="en-US" dirty="0">
                <a:hlinkClick r:id="rId3"/>
              </a:rPr>
              <a:t>https://</a:t>
            </a:r>
            <a:r>
              <a:rPr lang="en-US" dirty="0" smtClean="0">
                <a:hlinkClick r:id="rId3"/>
              </a:rPr>
              <a:t>www.epa.gov/indoor-air-quality-iaq/indoor-air-pollution-introduction-health-professionals-printable-version</a:t>
            </a:r>
            <a:r>
              <a:rPr lang="en-US" dirty="0" smtClean="0"/>
              <a:t> </a:t>
            </a:r>
          </a:p>
          <a:p>
            <a:pPr marL="114300" indent="0">
              <a:buNone/>
            </a:pPr>
            <a:endParaRPr lang="en-US" dirty="0"/>
          </a:p>
        </p:txBody>
      </p:sp>
    </p:spTree>
    <p:extLst>
      <p:ext uri="{BB962C8B-B14F-4D97-AF65-F5344CB8AC3E}">
        <p14:creationId xmlns:p14="http://schemas.microsoft.com/office/powerpoint/2010/main" val="1207454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b="1" dirty="0" smtClean="0"/>
              <a:t>1. Environmental Tobacco Smoke (ETS)</a:t>
            </a:r>
            <a:endParaRPr lang="en-US" dirty="0"/>
          </a:p>
        </p:txBody>
      </p:sp>
      <p:sp>
        <p:nvSpPr>
          <p:cNvPr id="3" name="Content Placeholder 2"/>
          <p:cNvSpPr>
            <a:spLocks noGrp="1"/>
          </p:cNvSpPr>
          <p:nvPr>
            <p:ph sz="quarter" idx="1"/>
          </p:nvPr>
        </p:nvSpPr>
        <p:spPr/>
        <p:txBody>
          <a:bodyPr>
            <a:normAutofit/>
          </a:bodyPr>
          <a:lstStyle/>
          <a:p>
            <a:pPr>
              <a:lnSpc>
                <a:spcPct val="90000"/>
              </a:lnSpc>
            </a:pPr>
            <a:r>
              <a:rPr lang="en-US" altLang="en-US" dirty="0" smtClean="0">
                <a:cs typeface="Arial" charset="0"/>
              </a:rPr>
              <a:t>The EPA has classified environmental tobacco smoke as a class A carcinogen, </a:t>
            </a:r>
            <a:r>
              <a:rPr lang="en-US" altLang="en-US" dirty="0" smtClean="0"/>
              <a:t>responsible for approximately 3,000 lung cancer deaths and 62,000 heart disease deaths annually in U.S.</a:t>
            </a:r>
          </a:p>
          <a:p>
            <a:pPr marL="0" indent="0">
              <a:lnSpc>
                <a:spcPct val="90000"/>
              </a:lnSpc>
              <a:buNone/>
            </a:pPr>
            <a:r>
              <a:rPr lang="en-US" altLang="en-US" dirty="0" smtClean="0"/>
              <a:t> </a:t>
            </a:r>
          </a:p>
          <a:p>
            <a:pPr>
              <a:lnSpc>
                <a:spcPct val="90000"/>
              </a:lnSpc>
            </a:pPr>
            <a:r>
              <a:rPr lang="en-US" altLang="en-US" dirty="0"/>
              <a:t>Remedial action: The most effective solution is to eliminate all smoking from the individual’s environment, either through smoking prohibitions or by restricting smoking to properly designed smoking rooms. </a:t>
            </a:r>
          </a:p>
          <a:p>
            <a:pPr>
              <a:lnSpc>
                <a:spcPct val="90000"/>
              </a:lnSpc>
            </a:pPr>
            <a:endParaRPr lang="en-US" altLang="en-US" dirty="0" smtClean="0"/>
          </a:p>
          <a:p>
            <a:pPr>
              <a:lnSpc>
                <a:spcPct val="90000"/>
              </a:lnSpc>
            </a:pPr>
            <a:endParaRPr lang="en-US" altLang="en-US" dirty="0" smtClean="0"/>
          </a:p>
          <a:p>
            <a:pPr marL="0" indent="0">
              <a:lnSpc>
                <a:spcPct val="90000"/>
              </a:lnSpc>
              <a:buNone/>
            </a:pPr>
            <a:endParaRPr lang="en-US" altLang="en-US" dirty="0" smtClean="0">
              <a:solidFill>
                <a:srgbClr val="FF0000"/>
              </a:solidFill>
            </a:endParaRPr>
          </a:p>
          <a:p>
            <a:pPr>
              <a:lnSpc>
                <a:spcPct val="90000"/>
              </a:lnSpc>
            </a:pPr>
            <a:endParaRPr lang="en-US" altLang="en-US" dirty="0" smtClean="0"/>
          </a:p>
          <a:p>
            <a:pPr marL="0" indent="0">
              <a:buNone/>
            </a:pPr>
            <a:endParaRPr lang="en-US" dirty="0"/>
          </a:p>
        </p:txBody>
      </p:sp>
    </p:spTree>
    <p:extLst>
      <p:ext uri="{BB962C8B-B14F-4D97-AF65-F5344CB8AC3E}">
        <p14:creationId xmlns:p14="http://schemas.microsoft.com/office/powerpoint/2010/main" val="3399448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Heaters</a:t>
            </a:r>
            <a:r>
              <a:rPr lang="en-US" dirty="0"/>
              <a:t>, Stoves, Fireplaces</a:t>
            </a:r>
          </a:p>
        </p:txBody>
      </p:sp>
      <p:sp>
        <p:nvSpPr>
          <p:cNvPr id="3" name="Content Placeholder 2"/>
          <p:cNvSpPr>
            <a:spLocks noGrp="1"/>
          </p:cNvSpPr>
          <p:nvPr>
            <p:ph sz="quarter" idx="1"/>
          </p:nvPr>
        </p:nvSpPr>
        <p:spPr/>
        <p:txBody>
          <a:bodyPr>
            <a:normAutofit/>
          </a:bodyPr>
          <a:lstStyle/>
          <a:p>
            <a:r>
              <a:rPr lang="en-US" dirty="0"/>
              <a:t>Releases carbon monoxide, nitrogen dioxide and particles</a:t>
            </a:r>
            <a:br>
              <a:rPr lang="en-US" dirty="0"/>
            </a:br>
            <a:endParaRPr lang="en-US" dirty="0"/>
          </a:p>
          <a:p>
            <a:r>
              <a:rPr lang="en-US" dirty="0"/>
              <a:t>Carbon Monoxide- colorless, odorless gas</a:t>
            </a:r>
            <a:br>
              <a:rPr lang="en-US" dirty="0"/>
            </a:br>
            <a:endParaRPr lang="en-US" dirty="0"/>
          </a:p>
          <a:p>
            <a:r>
              <a:rPr lang="en-US" dirty="0"/>
              <a:t>Nitrogen Dioxide- colorless, odorless gas</a:t>
            </a:r>
            <a:br>
              <a:rPr lang="en-US" dirty="0"/>
            </a:br>
            <a:endParaRPr lang="en-US" dirty="0"/>
          </a:p>
          <a:p>
            <a:r>
              <a:rPr lang="en-US" dirty="0"/>
              <a:t>Particles- released when fuels are incompletely burned</a:t>
            </a:r>
          </a:p>
          <a:p>
            <a:pPr marL="0" indent="0">
              <a:buNone/>
            </a:pPr>
            <a:endParaRPr lang="en-US" dirty="0">
              <a:solidFill>
                <a:srgbClr val="FF0000"/>
              </a:solidFill>
            </a:endParaRPr>
          </a:p>
        </p:txBody>
      </p:sp>
    </p:spTree>
    <p:extLst>
      <p:ext uri="{BB962C8B-B14F-4D97-AF65-F5344CB8AC3E}">
        <p14:creationId xmlns:p14="http://schemas.microsoft.com/office/powerpoint/2010/main" val="3704628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3.Biological </a:t>
            </a:r>
            <a:r>
              <a:rPr lang="en-US" dirty="0">
                <a:solidFill>
                  <a:schemeClr val="tx1"/>
                </a:solidFill>
              </a:rPr>
              <a:t>Contaminants</a:t>
            </a:r>
          </a:p>
        </p:txBody>
      </p:sp>
      <p:sp>
        <p:nvSpPr>
          <p:cNvPr id="3" name="Content Placeholder 2"/>
          <p:cNvSpPr>
            <a:spLocks noGrp="1"/>
          </p:cNvSpPr>
          <p:nvPr>
            <p:ph sz="quarter" idx="1"/>
          </p:nvPr>
        </p:nvSpPr>
        <p:spPr/>
        <p:txBody>
          <a:bodyPr/>
          <a:lstStyle/>
          <a:p>
            <a:pPr marL="0" indent="0">
              <a:buNone/>
            </a:pPr>
            <a:r>
              <a:rPr lang="en-US" dirty="0" smtClean="0"/>
              <a:t>-Biological </a:t>
            </a:r>
            <a:r>
              <a:rPr lang="en-US" dirty="0"/>
              <a:t>contaminants are mold, mildew, bacteria, pet dander, dust mites, and </a:t>
            </a:r>
            <a:r>
              <a:rPr lang="en-US" dirty="0" smtClean="0"/>
              <a:t>pollen</a:t>
            </a:r>
          </a:p>
          <a:p>
            <a:pPr marL="0" indent="0">
              <a:buNone/>
            </a:pPr>
            <a:r>
              <a:rPr lang="en-US" dirty="0" smtClean="0"/>
              <a:t>-Humidity </a:t>
            </a:r>
            <a:r>
              <a:rPr lang="en-US" dirty="0"/>
              <a:t>level in the home plays an important role in controlling the environment that some biological contaminants grow and thrive in</a:t>
            </a:r>
            <a:br>
              <a:rPr lang="en-US" dirty="0"/>
            </a:br>
            <a:endParaRPr lang="en-US" dirty="0"/>
          </a:p>
          <a:p>
            <a:pPr marL="0" indent="0">
              <a:buNone/>
            </a:pPr>
            <a:r>
              <a:rPr lang="en-US" dirty="0" smtClean="0"/>
              <a:t>-A </a:t>
            </a:r>
            <a:r>
              <a:rPr lang="en-US" dirty="0"/>
              <a:t>safe home humidity level is 30-50%</a:t>
            </a:r>
          </a:p>
          <a:p>
            <a:pPr marL="0" indent="0">
              <a:buNone/>
            </a:pPr>
            <a:endParaRPr lang="en-US" dirty="0"/>
          </a:p>
        </p:txBody>
      </p:sp>
    </p:spTree>
    <p:extLst>
      <p:ext uri="{BB962C8B-B14F-4D97-AF65-F5344CB8AC3E}">
        <p14:creationId xmlns:p14="http://schemas.microsoft.com/office/powerpoint/2010/main" val="1712200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Remedial Action</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r>
              <a:rPr lang="en-US" dirty="0"/>
              <a:t>Provide adequate outdoor air ventilation to dilute </a:t>
            </a:r>
            <a:r>
              <a:rPr lang="en-US" dirty="0" smtClean="0"/>
              <a:t>human source </a:t>
            </a:r>
            <a:r>
              <a:rPr lang="en-US" dirty="0"/>
              <a:t>aerosols</a:t>
            </a:r>
            <a:r>
              <a:rPr lang="en-US" dirty="0" smtClean="0"/>
              <a:t>.</a:t>
            </a:r>
          </a:p>
          <a:p>
            <a:r>
              <a:rPr lang="en-US" dirty="0"/>
              <a:t>Keep relative humidity below 50 percent</a:t>
            </a:r>
            <a:r>
              <a:rPr lang="en-US" dirty="0" smtClean="0"/>
              <a:t>.</a:t>
            </a:r>
          </a:p>
          <a:p>
            <a:r>
              <a:rPr lang="en-US" dirty="0"/>
              <a:t>Keep equipment water reservoirs clean and potable </a:t>
            </a:r>
            <a:r>
              <a:rPr lang="en-US" dirty="0" smtClean="0"/>
              <a:t>water systems </a:t>
            </a:r>
            <a:r>
              <a:rPr lang="en-US" dirty="0"/>
              <a:t>adequately chlorinated, according to </a:t>
            </a:r>
            <a:r>
              <a:rPr lang="en-US" dirty="0" smtClean="0"/>
              <a:t>manufacturer instructions</a:t>
            </a:r>
            <a:r>
              <a:rPr lang="en-US" dirty="0"/>
              <a:t>. </a:t>
            </a:r>
          </a:p>
          <a:p>
            <a:r>
              <a:rPr lang="en-US" dirty="0"/>
              <a:t>Maintain humidifiers and dehumidifiers according </a:t>
            </a:r>
            <a:r>
              <a:rPr lang="en-US" dirty="0" smtClean="0"/>
              <a:t>to manufacturer </a:t>
            </a:r>
            <a:r>
              <a:rPr lang="en-US" dirty="0"/>
              <a:t>instructions.</a:t>
            </a:r>
            <a:endParaRPr lang="en-US" dirty="0" smtClean="0"/>
          </a:p>
          <a:p>
            <a:endParaRPr lang="en-US" dirty="0"/>
          </a:p>
        </p:txBody>
      </p:sp>
    </p:spTree>
    <p:extLst>
      <p:ext uri="{BB962C8B-B14F-4D97-AF65-F5344CB8AC3E}">
        <p14:creationId xmlns:p14="http://schemas.microsoft.com/office/powerpoint/2010/main" val="4269920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341438"/>
          </a:xfrm>
        </p:spPr>
        <p:txBody>
          <a:bodyPr>
            <a:noAutofit/>
          </a:bodyPr>
          <a:lstStyle/>
          <a:p>
            <a:r>
              <a:rPr lang="en-US" sz="2800" dirty="0" smtClean="0">
                <a:solidFill>
                  <a:schemeClr val="tx1"/>
                </a:solidFill>
              </a:rPr>
              <a:t>4. volatile organic compound(Formaldehyde</a:t>
            </a:r>
            <a:r>
              <a:rPr lang="en-US" sz="2800" dirty="0">
                <a:solidFill>
                  <a:schemeClr val="tx1"/>
                </a:solidFill>
              </a:rPr>
              <a:t>, Pesticides, Solvents, Cleaning Agents)</a:t>
            </a:r>
          </a:p>
        </p:txBody>
      </p:sp>
      <p:sp>
        <p:nvSpPr>
          <p:cNvPr id="3" name="Content Placeholder 2"/>
          <p:cNvSpPr>
            <a:spLocks noGrp="1"/>
          </p:cNvSpPr>
          <p:nvPr>
            <p:ph sz="quarter" idx="1"/>
          </p:nvPr>
        </p:nvSpPr>
        <p:spPr/>
        <p:txBody>
          <a:bodyPr>
            <a:normAutofit/>
          </a:bodyPr>
          <a:lstStyle/>
          <a:p>
            <a:r>
              <a:rPr lang="en-US" b="1" dirty="0" smtClean="0"/>
              <a:t>Formaldehyde</a:t>
            </a:r>
            <a:r>
              <a:rPr lang="en-US" dirty="0" smtClean="0"/>
              <a:t>: has </a:t>
            </a:r>
            <a:r>
              <a:rPr lang="en-US" dirty="0"/>
              <a:t>been classified as a probable human carcinogen by the </a:t>
            </a:r>
            <a:r>
              <a:rPr lang="en-US" dirty="0" smtClean="0"/>
              <a:t>EPA. </a:t>
            </a:r>
          </a:p>
          <a:p>
            <a:r>
              <a:rPr lang="en-US" b="1" dirty="0" smtClean="0"/>
              <a:t>Pesticides</a:t>
            </a:r>
            <a:r>
              <a:rPr lang="en-US" dirty="0" smtClean="0"/>
              <a:t> : some pesticide active ingredients and inert components are considered possible human carcinogens. </a:t>
            </a:r>
          </a:p>
          <a:p>
            <a:r>
              <a:rPr lang="en-US" b="1" dirty="0" smtClean="0"/>
              <a:t>Remedial action</a:t>
            </a:r>
            <a:r>
              <a:rPr lang="en-US" dirty="0" smtClean="0"/>
              <a:t>: Increase </a:t>
            </a:r>
            <a:r>
              <a:rPr lang="en-US" dirty="0"/>
              <a:t>ventilation when using products that emit volatile organic compounds. </a:t>
            </a:r>
            <a:r>
              <a:rPr lang="en-US" dirty="0" smtClean="0"/>
              <a:t> </a:t>
            </a:r>
            <a:endParaRPr lang="en-US" dirty="0"/>
          </a:p>
          <a:p>
            <a:r>
              <a:rPr lang="en-US" dirty="0" smtClean="0"/>
              <a:t>Formaldehyde: Identify the source, </a:t>
            </a:r>
            <a:r>
              <a:rPr lang="en-US" dirty="0"/>
              <a:t>and if possible, </a:t>
            </a:r>
            <a:r>
              <a:rPr lang="en-US" dirty="0" smtClean="0"/>
              <a:t>remove it. </a:t>
            </a:r>
            <a:r>
              <a:rPr lang="en-US" dirty="0"/>
              <a:t>If not possible, reduce exposure.</a:t>
            </a:r>
          </a:p>
          <a:p>
            <a:endParaRPr lang="en-US" dirty="0" smtClean="0"/>
          </a:p>
          <a:p>
            <a:endParaRPr lang="en-US" dirty="0"/>
          </a:p>
        </p:txBody>
      </p:sp>
    </p:spTree>
    <p:extLst>
      <p:ext uri="{BB962C8B-B14F-4D97-AF65-F5344CB8AC3E}">
        <p14:creationId xmlns:p14="http://schemas.microsoft.com/office/powerpoint/2010/main" val="514189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chemeClr val="tx1"/>
                </a:solidFill>
              </a:rPr>
              <a:t>5.Heavy metals (airborne lead and mercury vapor)</a:t>
            </a:r>
            <a:endParaRPr lang="en-US" sz="3600" dirty="0">
              <a:solidFill>
                <a:schemeClr val="tx1"/>
              </a:solidFill>
            </a:endParaRPr>
          </a:p>
        </p:txBody>
      </p:sp>
      <p:sp>
        <p:nvSpPr>
          <p:cNvPr id="3" name="Content Placeholder 2"/>
          <p:cNvSpPr>
            <a:spLocks noGrp="1"/>
          </p:cNvSpPr>
          <p:nvPr>
            <p:ph sz="quarter" idx="1"/>
          </p:nvPr>
        </p:nvSpPr>
        <p:spPr/>
        <p:txBody>
          <a:bodyPr>
            <a:normAutofit/>
          </a:bodyPr>
          <a:lstStyle/>
          <a:p>
            <a:r>
              <a:rPr lang="en-US" dirty="0">
                <a:latin typeface="Times New Roman" panose="02020603050405020304" pitchFamily="18" charset="0"/>
                <a:cs typeface="Times New Roman" panose="02020603050405020304" pitchFamily="18" charset="0"/>
              </a:rPr>
              <a:t>L</a:t>
            </a:r>
            <a:r>
              <a:rPr lang="en-US" dirty="0" smtClean="0">
                <a:latin typeface="Times New Roman" panose="02020603050405020304" pitchFamily="18" charset="0"/>
                <a:cs typeface="Times New Roman" panose="02020603050405020304" pitchFamily="18" charset="0"/>
              </a:rPr>
              <a:t>ead </a:t>
            </a:r>
            <a:r>
              <a:rPr lang="en-US" dirty="0">
                <a:latin typeface="Times New Roman" panose="02020603050405020304" pitchFamily="18" charset="0"/>
                <a:cs typeface="Times New Roman" panose="02020603050405020304" pitchFamily="18" charset="0"/>
              </a:rPr>
              <a:t>(Pb) </a:t>
            </a:r>
            <a:r>
              <a:rPr lang="en-US" dirty="0" smtClean="0">
                <a:latin typeface="Times New Roman" panose="02020603050405020304" pitchFamily="18" charset="0"/>
                <a:cs typeface="Times New Roman" panose="02020603050405020304" pitchFamily="18" charset="0"/>
              </a:rPr>
              <a:t>is toxic, </a:t>
            </a:r>
            <a:r>
              <a:rPr lang="en-US" dirty="0">
                <a:latin typeface="Times New Roman" panose="02020603050405020304" pitchFamily="18" charset="0"/>
                <a:cs typeface="Times New Roman" panose="02020603050405020304" pitchFamily="18" charset="0"/>
              </a:rPr>
              <a:t>particularly </a:t>
            </a:r>
            <a:r>
              <a:rPr lang="en-US" dirty="0" smtClean="0">
                <a:latin typeface="Times New Roman" panose="02020603050405020304" pitchFamily="18" charset="0"/>
                <a:cs typeface="Times New Roman" panose="02020603050405020304" pitchFamily="18" charset="0"/>
              </a:rPr>
              <a:t> impacting </a:t>
            </a:r>
            <a:r>
              <a:rPr lang="en-US" dirty="0">
                <a:latin typeface="Times New Roman" panose="02020603050405020304" pitchFamily="18" charset="0"/>
                <a:cs typeface="Times New Roman" panose="02020603050405020304" pitchFamily="18" charset="0"/>
              </a:rPr>
              <a:t>children </a:t>
            </a: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the form of cognitive and developmental </a:t>
            </a:r>
            <a:r>
              <a:rPr lang="en-US" dirty="0" smtClean="0">
                <a:latin typeface="Times New Roman" panose="02020603050405020304" pitchFamily="18" charset="0"/>
                <a:cs typeface="Times New Roman" panose="02020603050405020304" pitchFamily="18" charset="0"/>
              </a:rPr>
              <a:t>deficits).</a:t>
            </a:r>
          </a:p>
          <a:p>
            <a:r>
              <a:rPr lang="en-US" dirty="0">
                <a:latin typeface="Times New Roman" panose="02020603050405020304" pitchFamily="18" charset="0"/>
                <a:cs typeface="Times New Roman" panose="02020603050405020304" pitchFamily="18" charset="0"/>
              </a:rPr>
              <a:t> The Centers for Disease Control and Prevention has set 10 g/dl </a:t>
            </a:r>
            <a:r>
              <a:rPr lang="en-US" dirty="0" smtClean="0">
                <a:latin typeface="Times New Roman" panose="02020603050405020304" pitchFamily="18" charset="0"/>
                <a:cs typeface="Times New Roman" panose="02020603050405020304" pitchFamily="18" charset="0"/>
              </a:rPr>
              <a:t>(blood lead level (PbB)) as the </a:t>
            </a:r>
            <a:r>
              <a:rPr lang="en-US" dirty="0">
                <a:latin typeface="Times New Roman" panose="02020603050405020304" pitchFamily="18" charset="0"/>
                <a:cs typeface="Times New Roman" panose="02020603050405020304" pitchFamily="18" charset="0"/>
              </a:rPr>
              <a:t>level of </a:t>
            </a:r>
            <a:r>
              <a:rPr lang="en-US" dirty="0" smtClean="0">
                <a:latin typeface="Times New Roman" panose="02020603050405020304" pitchFamily="18" charset="0"/>
                <a:cs typeface="Times New Roman" panose="02020603050405020304" pitchFamily="18" charset="0"/>
              </a:rPr>
              <a:t>concern.</a:t>
            </a:r>
          </a:p>
          <a:p>
            <a:r>
              <a:rPr lang="en-US" dirty="0" smtClean="0">
                <a:latin typeface="Times New Roman" panose="02020603050405020304" pitchFamily="18" charset="0"/>
                <a:cs typeface="Times New Roman" panose="02020603050405020304" pitchFamily="18" charset="0"/>
              </a:rPr>
              <a:t>The chief </a:t>
            </a:r>
            <a:r>
              <a:rPr lang="en-US" dirty="0">
                <a:latin typeface="Times New Roman" panose="02020603050405020304" pitchFamily="18" charset="0"/>
                <a:cs typeface="Times New Roman" panose="02020603050405020304" pitchFamily="18" charset="0"/>
              </a:rPr>
              <a:t>source is paint</a:t>
            </a:r>
            <a:r>
              <a:rPr lang="en-US" dirty="0" smtClean="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 elevated levels of mercury </a:t>
            </a:r>
            <a:r>
              <a:rPr lang="en-US" dirty="0" smtClean="0">
                <a:latin typeface="Times New Roman" panose="02020603050405020304" pitchFamily="18" charset="0"/>
                <a:cs typeface="Times New Roman" panose="02020603050405020304" pitchFamily="18" charset="0"/>
              </a:rPr>
              <a:t>is found in interior latex  paint.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32914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6. Long term risks (radon)</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pPr marL="0" indent="0">
              <a:buNone/>
            </a:pPr>
            <a:endParaRPr lang="en-US" dirty="0" smtClean="0"/>
          </a:p>
          <a:p>
            <a:r>
              <a:rPr lang="en-US" dirty="0"/>
              <a:t> Radon: is the second leading cause of lung cancer, following smoking. </a:t>
            </a:r>
          </a:p>
          <a:p>
            <a:r>
              <a:rPr lang="en-US" dirty="0"/>
              <a:t>It is present in high concentration in certain types of soil and rocks (e.g. granite)</a:t>
            </a:r>
          </a:p>
          <a:p>
            <a:r>
              <a:rPr lang="en-US" dirty="0"/>
              <a:t>Since 1988, EPA has recommended that homes below the third floor be tested for radon. </a:t>
            </a:r>
          </a:p>
          <a:p>
            <a:r>
              <a:rPr lang="en-US" dirty="0"/>
              <a:t>Corrective steps include sealing foundation cracks and holes, and venting radon-laden air from beneath the foundation.</a:t>
            </a:r>
          </a:p>
          <a:p>
            <a:endParaRPr lang="en-US" dirty="0"/>
          </a:p>
        </p:txBody>
      </p:sp>
    </p:spTree>
    <p:extLst>
      <p:ext uri="{BB962C8B-B14F-4D97-AF65-F5344CB8AC3E}">
        <p14:creationId xmlns:p14="http://schemas.microsoft.com/office/powerpoint/2010/main" val="33553522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330</TotalTime>
  <Words>819</Words>
  <Application>Microsoft Office PowerPoint</Application>
  <PresentationFormat>On-screen Show (4:3)</PresentationFormat>
  <Paragraphs>98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Oriel</vt:lpstr>
      <vt:lpstr>Indoor and outdoor air pollution, and Clean air act</vt:lpstr>
      <vt:lpstr>Indoor Air Pollution - Overview</vt:lpstr>
      <vt:lpstr>1. Environmental Tobacco Smoke (ETS)</vt:lpstr>
      <vt:lpstr>2. Heaters, Stoves, Fireplaces</vt:lpstr>
      <vt:lpstr>3.Biological Contaminants</vt:lpstr>
      <vt:lpstr>Remedial Action</vt:lpstr>
      <vt:lpstr>4. volatile organic compound(Formaldehyde, Pesticides, Solvents, Cleaning Agents)</vt:lpstr>
      <vt:lpstr>5.Heavy metals (airborne lead and mercury vapor)</vt:lpstr>
      <vt:lpstr>6. Long term risks (radon)</vt:lpstr>
      <vt:lpstr>MAJOR OUTDOOR AIR POLLUTANTS</vt:lpstr>
      <vt:lpstr>1. Particulate matter</vt:lpstr>
      <vt:lpstr>Ozone</vt:lpstr>
      <vt:lpstr>NITROGEN OXIDES (NOX ):</vt:lpstr>
      <vt:lpstr>CARBON MONOXIDE (CO):</vt:lpstr>
      <vt:lpstr>SULFUR DIOXIDE (SO2 )</vt:lpstr>
      <vt:lpstr>PowerPoint Presentation</vt:lpstr>
      <vt:lpstr>Outdoor Air Pollution Prevention </vt:lpstr>
      <vt:lpstr>clean air act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Indoor Air Pollution - Overview</dc:title>
  <dc:creator>Ruba Abu-Sa'ada</dc:creator>
  <cp:lastModifiedBy>Mid</cp:lastModifiedBy>
  <cp:revision>44</cp:revision>
  <dcterms:created xsi:type="dcterms:W3CDTF">2017-04-25T05:43:13Z</dcterms:created>
  <dcterms:modified xsi:type="dcterms:W3CDTF">2017-06-07T07:47:01Z</dcterms:modified>
</cp:coreProperties>
</file>