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310" r:id="rId3"/>
    <p:sldId id="302" r:id="rId4"/>
    <p:sldId id="325" r:id="rId5"/>
    <p:sldId id="291" r:id="rId6"/>
    <p:sldId id="311" r:id="rId7"/>
    <p:sldId id="258" r:id="rId8"/>
    <p:sldId id="259" r:id="rId9"/>
    <p:sldId id="266" r:id="rId10"/>
    <p:sldId id="312" r:id="rId11"/>
    <p:sldId id="306" r:id="rId12"/>
    <p:sldId id="262" r:id="rId13"/>
    <p:sldId id="317" r:id="rId14"/>
    <p:sldId id="272" r:id="rId15"/>
    <p:sldId id="292" r:id="rId16"/>
    <p:sldId id="313" r:id="rId17"/>
    <p:sldId id="319" r:id="rId18"/>
    <p:sldId id="314" r:id="rId19"/>
    <p:sldId id="315" r:id="rId20"/>
    <p:sldId id="318" r:id="rId21"/>
    <p:sldId id="273" r:id="rId22"/>
    <p:sldId id="320" r:id="rId23"/>
    <p:sldId id="261" r:id="rId24"/>
    <p:sldId id="297" r:id="rId25"/>
    <p:sldId id="263" r:id="rId26"/>
    <p:sldId id="303" r:id="rId27"/>
    <p:sldId id="270" r:id="rId28"/>
    <p:sldId id="275" r:id="rId29"/>
    <p:sldId id="294" r:id="rId30"/>
    <p:sldId id="276" r:id="rId31"/>
    <p:sldId id="277" r:id="rId32"/>
    <p:sldId id="278" r:id="rId33"/>
    <p:sldId id="293" r:id="rId34"/>
    <p:sldId id="279" r:id="rId35"/>
    <p:sldId id="280" r:id="rId36"/>
    <p:sldId id="295" r:id="rId37"/>
    <p:sldId id="296" r:id="rId38"/>
    <p:sldId id="321" r:id="rId39"/>
    <p:sldId id="323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86393" autoAdjust="0"/>
  </p:normalViewPr>
  <p:slideViewPr>
    <p:cSldViewPr snapToGrid="0" snapToObjects="1">
      <p:cViewPr varScale="1">
        <p:scale>
          <a:sx n="64" d="100"/>
          <a:sy n="64" d="100"/>
        </p:scale>
        <p:origin x="15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835AF-293D-6940-A707-99F77D119A3D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FB25A-1377-9B43-97DE-06BA1F7A9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0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FB25A-1377-9B43-97DE-06BA1F7A973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7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4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7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5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3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7F0F-1DC6-E140-97A6-7775788FC28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3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_awad@ju.edu.j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pathology</a:t>
            </a:r>
            <a:br>
              <a:rPr lang="en-US" dirty="0" smtClean="0"/>
            </a:br>
            <a:r>
              <a:rPr lang="en-US" dirty="0" smtClean="0"/>
              <a:t>Inflammation 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H Awad</a:t>
            </a:r>
          </a:p>
          <a:p>
            <a:r>
              <a:rPr lang="en-US" dirty="0" err="1" smtClean="0"/>
              <a:t>FRCPath</a:t>
            </a:r>
            <a:endParaRPr lang="en-US" dirty="0" smtClean="0"/>
          </a:p>
          <a:p>
            <a:r>
              <a:rPr lang="en-US" dirty="0" smtClean="0"/>
              <a:t>First trimester 2016/17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is a battle between our tissues and invaders ( injurious agents)</a:t>
            </a:r>
          </a:p>
          <a:p>
            <a:r>
              <a:rPr lang="en-US" dirty="0" smtClean="0"/>
              <a:t>Local tissue damage in inflammation is the collateral damage in war!</a:t>
            </a:r>
          </a:p>
          <a:p>
            <a:r>
              <a:rPr lang="en-US" dirty="0" smtClean="0"/>
              <a:t>War has to stop when its goals are achieved… inflammation is self-limited.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3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of inflammation as a battle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987" y="1656414"/>
            <a:ext cx="6056026" cy="3822491"/>
          </a:xfrm>
        </p:spPr>
      </p:pic>
    </p:spTree>
    <p:extLst>
      <p:ext uri="{BB962C8B-B14F-4D97-AF65-F5344CB8AC3E}">
        <p14:creationId xmlns:p14="http://schemas.microsoft.com/office/powerpoint/2010/main" val="11137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inflammation</a:t>
            </a:r>
            <a:br>
              <a:rPr lang="en-US" dirty="0" smtClean="0"/>
            </a:br>
            <a:r>
              <a:rPr lang="en-US" dirty="0" smtClean="0"/>
              <a:t>any cause of cell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Infections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Physical : thermal injury, burns</a:t>
            </a:r>
          </a:p>
          <a:p>
            <a:r>
              <a:rPr lang="en-US" dirty="0" smtClean="0"/>
              <a:t>Chemicals</a:t>
            </a:r>
          </a:p>
          <a:p>
            <a:r>
              <a:rPr lang="en-US" dirty="0" smtClean="0"/>
              <a:t>Tissue necrosis: ischemia or physical insult</a:t>
            </a:r>
          </a:p>
          <a:p>
            <a:r>
              <a:rPr lang="en-US" dirty="0" smtClean="0"/>
              <a:t>Foreign bodies</a:t>
            </a:r>
          </a:p>
          <a:p>
            <a:r>
              <a:rPr lang="en-US" dirty="0" smtClean="0"/>
              <a:t>Immune 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2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Inflammation.. </a:t>
            </a:r>
            <a:r>
              <a:rPr lang="en-US" dirty="0" smtClean="0">
                <a:solidFill>
                  <a:srgbClr val="FF0000"/>
                </a:solidFill>
              </a:rPr>
              <a:t>ITIS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Tonsill</a:t>
            </a:r>
            <a:r>
              <a:rPr lang="en-US" dirty="0" smtClean="0">
                <a:solidFill>
                  <a:srgbClr val="FF0000"/>
                </a:solidFill>
              </a:rPr>
              <a:t>itis</a:t>
            </a:r>
          </a:p>
          <a:p>
            <a:r>
              <a:rPr lang="en-US" dirty="0" err="1" smtClean="0"/>
              <a:t>Apendic</a:t>
            </a:r>
            <a:r>
              <a:rPr lang="en-US" dirty="0" err="1" smtClean="0">
                <a:solidFill>
                  <a:srgbClr val="FF0000"/>
                </a:solidFill>
              </a:rPr>
              <a:t>itis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Pancreat</a:t>
            </a:r>
            <a:r>
              <a:rPr lang="en-US" dirty="0" smtClean="0">
                <a:solidFill>
                  <a:srgbClr val="FF0000"/>
                </a:solidFill>
              </a:rPr>
              <a:t>itis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Liver…?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Lung..?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Calor</a:t>
            </a:r>
            <a:r>
              <a:rPr lang="en-US" dirty="0" smtClean="0"/>
              <a:t>  ……. hotness</a:t>
            </a:r>
          </a:p>
          <a:p>
            <a:r>
              <a:rPr lang="en-US" dirty="0" err="1" smtClean="0"/>
              <a:t>Rubor</a:t>
            </a:r>
            <a:r>
              <a:rPr lang="en-US" dirty="0" smtClean="0"/>
              <a:t> …….. redness</a:t>
            </a:r>
          </a:p>
          <a:p>
            <a:r>
              <a:rPr lang="en-US" dirty="0" smtClean="0"/>
              <a:t>Tumor…….. swelling</a:t>
            </a:r>
          </a:p>
          <a:p>
            <a:r>
              <a:rPr lang="en-US" dirty="0" smtClean="0"/>
              <a:t>Dolor……… pain</a:t>
            </a:r>
          </a:p>
          <a:p>
            <a:r>
              <a:rPr lang="en-US" dirty="0" err="1" smtClean="0"/>
              <a:t>Functio</a:t>
            </a:r>
            <a:r>
              <a:rPr lang="en-US" dirty="0" smtClean="0"/>
              <a:t> </a:t>
            </a:r>
            <a:r>
              <a:rPr lang="en-US" dirty="0" err="1" smtClean="0"/>
              <a:t>laesa</a:t>
            </a:r>
            <a:r>
              <a:rPr lang="en-US" dirty="0" smtClean="0"/>
              <a:t>.. Loss of function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Heyam\Desktop\thWY37Z9T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854" y="1767840"/>
            <a:ext cx="5407026" cy="385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28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inflammation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7144" y="2900596"/>
            <a:ext cx="1225402" cy="57917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828800" y="2863121"/>
            <a:ext cx="5981075" cy="74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462728" y="3102964"/>
            <a:ext cx="479685" cy="457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975544" y="2938072"/>
            <a:ext cx="1124267" cy="47968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568" y="2888329"/>
            <a:ext cx="1225402" cy="5791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131" y="2928037"/>
            <a:ext cx="1225402" cy="5791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783" y="2838587"/>
            <a:ext cx="1225402" cy="57917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1948721" y="6086008"/>
            <a:ext cx="6071017" cy="89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528" y="5596777"/>
            <a:ext cx="1225402" cy="5791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216" y="5606997"/>
            <a:ext cx="1225402" cy="5791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904" y="5600301"/>
            <a:ext cx="1225402" cy="5791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592" y="5606997"/>
            <a:ext cx="1225402" cy="57917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142" y="5596778"/>
            <a:ext cx="1225402" cy="57917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621" y="3553832"/>
            <a:ext cx="1704603" cy="17275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82" y="3742713"/>
            <a:ext cx="1672124" cy="13866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242" y="3742713"/>
            <a:ext cx="1450496" cy="114497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904" y="1826816"/>
            <a:ext cx="1264401" cy="79856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69" y="1826817"/>
            <a:ext cx="1674093" cy="10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Whiteboard activity!!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Inflammation..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Injurious agent recognized by inflammatory cell ( in blood or tissue)</a:t>
            </a:r>
          </a:p>
          <a:p>
            <a:r>
              <a:rPr lang="en-US" dirty="0" smtClean="0"/>
              <a:t>this inflammatory cell releases chemical mediators that recruit other troops ( cells) </a:t>
            </a:r>
          </a:p>
          <a:p>
            <a:r>
              <a:rPr lang="en-US" dirty="0" smtClean="0"/>
              <a:t>The activated cells also release mediators.</a:t>
            </a:r>
          </a:p>
          <a:p>
            <a:r>
              <a:rPr lang="en-US" dirty="0" smtClean="0"/>
              <a:t>Blood vessels respond to inflammatory mediators by vasodilation and increased permeability.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Vasodilation… causes hyperemia… redness</a:t>
            </a:r>
          </a:p>
          <a:p>
            <a:r>
              <a:rPr lang="en-US" dirty="0" smtClean="0"/>
              <a:t>Vasodilation .. Blood which has a temperature more than skin ( core body temp) is increased in the inflamed area.. Hotness.</a:t>
            </a:r>
          </a:p>
          <a:p>
            <a:r>
              <a:rPr lang="en-US" dirty="0" smtClean="0"/>
              <a:t>Increased permeability.. Movement of fluids from blood to extracellular spaces .. Tissue edema.. Swelling</a:t>
            </a:r>
          </a:p>
          <a:p>
            <a:r>
              <a:rPr lang="en-US" dirty="0" smtClean="0"/>
              <a:t>Swelling affects nerve endings in tissues .. Become more sensitive.. Pain</a:t>
            </a:r>
          </a:p>
          <a:p>
            <a:r>
              <a:rPr lang="en-US" dirty="0" smtClean="0"/>
              <a:t>Loss of function… partly caused by pain.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details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h_awad@ju.edu.jo</a:t>
            </a:r>
            <a:endParaRPr lang="en-US" dirty="0" smtClean="0"/>
          </a:p>
          <a:p>
            <a:r>
              <a:rPr lang="en-US" dirty="0" smtClean="0"/>
              <a:t>Office hors: 11-12 Mondays</a:t>
            </a:r>
          </a:p>
          <a:p>
            <a:r>
              <a:rPr lang="en-US" dirty="0" smtClean="0"/>
              <a:t>Office: third floor , JUH</a:t>
            </a:r>
          </a:p>
          <a:p>
            <a:endParaRPr lang="en-US" dirty="0"/>
          </a:p>
          <a:p>
            <a:r>
              <a:rPr lang="en-US" dirty="0" smtClean="0"/>
              <a:t>Lectures will be available on my website page a day before they are delivered.</a:t>
            </a:r>
          </a:p>
          <a:p>
            <a:endParaRPr lang="en-US" dirty="0"/>
          </a:p>
          <a:p>
            <a:r>
              <a:rPr lang="en-US" dirty="0" smtClean="0"/>
              <a:t>PLEASE bring a pen and papers to my lectures!!!!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   Hotness is different from fever.</a:t>
            </a:r>
          </a:p>
          <a:p>
            <a:r>
              <a:rPr lang="en-US" dirty="0" smtClean="0"/>
              <a:t>Hotness is localized to the inflammatory site and is caused by vasodilation.</a:t>
            </a:r>
          </a:p>
          <a:p>
            <a:r>
              <a:rPr lang="en-US" dirty="0" smtClean="0"/>
              <a:t>Fever is a systemic manifestation of inflammation caused by several mediators mainly prostaglandins.</a:t>
            </a:r>
          </a:p>
          <a:p>
            <a:endParaRPr lang="en-US" dirty="0"/>
          </a:p>
          <a:p>
            <a:r>
              <a:rPr lang="en-US" dirty="0" smtClean="0"/>
              <a:t>Hotness is a cardinal sign of inflammation, fever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versus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differences????</a:t>
            </a:r>
            <a:endParaRPr lang="en-US" dirty="0"/>
          </a:p>
        </p:txBody>
      </p:sp>
      <p:pic>
        <p:nvPicPr>
          <p:cNvPr id="3074" name="Picture 2" descr="C:\Users\Heyam\Desktop\thKX1M3RW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277" y="3002280"/>
            <a:ext cx="2428875" cy="26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eyam\Desktop\thIZNWWPA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" y="2636520"/>
            <a:ext cx="2857500" cy="298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4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 is one of the causes of inflammation.</a:t>
            </a:r>
          </a:p>
          <a:p>
            <a:r>
              <a:rPr lang="en-US" dirty="0" smtClean="0"/>
              <a:t>Infection is caused by a pathogen.</a:t>
            </a:r>
          </a:p>
          <a:p>
            <a:endParaRPr lang="en-US" dirty="0"/>
          </a:p>
          <a:p>
            <a:r>
              <a:rPr lang="en-US" dirty="0" smtClean="0"/>
              <a:t>Inflammation is the protective response caused by many causes including infections.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versus chronic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Acute: rapid onset, short duration, fluid and plasma protein exudation, predominantly neutrophils.</a:t>
            </a:r>
          </a:p>
          <a:p>
            <a:r>
              <a:rPr lang="en-US" dirty="0" smtClean="0"/>
              <a:t>Chronic: insidious onset, longer duration ( days to years), lymphocytes and macrophages, vascular proliferation and fibrosis.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versus chronic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31" y="2278505"/>
            <a:ext cx="4981419" cy="3102964"/>
          </a:xfrm>
        </p:spPr>
      </p:pic>
    </p:spTree>
    <p:extLst>
      <p:ext uri="{BB962C8B-B14F-4D97-AF65-F5344CB8AC3E}">
        <p14:creationId xmlns:p14="http://schemas.microsoft.com/office/powerpoint/2010/main" val="524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versus chronic inflammation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884185"/>
              </p:ext>
            </p:extLst>
          </p:nvPr>
        </p:nvGraphicFramePr>
        <p:xfrm>
          <a:off x="457200" y="1600199"/>
          <a:ext cx="8229600" cy="2825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</a:t>
                      </a:r>
                      <a:endParaRPr lang="en-US" dirty="0"/>
                    </a:p>
                  </a:txBody>
                  <a:tcPr/>
                </a:tc>
              </a:tr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onset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Fast: Minutes to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Slow: days</a:t>
                      </a:r>
                      <a:endParaRPr lang="en-US" dirty="0"/>
                    </a:p>
                  </a:txBody>
                  <a:tcPr/>
                </a:tc>
              </a:tr>
              <a:tr h="851731">
                <a:tc>
                  <a:txBody>
                    <a:bodyPr/>
                    <a:lstStyle/>
                    <a:p>
                      <a:r>
                        <a:rPr lang="en-US" dirty="0" smtClean="0"/>
                        <a:t>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neutrophils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Lymphocytes &amp; macrophages</a:t>
                      </a:r>
                      <a:endParaRPr lang="en-US" dirty="0"/>
                    </a:p>
                  </a:txBody>
                  <a:tcPr/>
                </a:tc>
              </a:tr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Tissue injury and fibrosis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Mild and</a:t>
                      </a:r>
                      <a:r>
                        <a:rPr lang="en-US" baseline="0" dirty="0" smtClean="0"/>
                        <a:t> self </a:t>
                      </a:r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Severe, progressive</a:t>
                      </a:r>
                      <a:endParaRPr lang="en-US" dirty="0"/>
                    </a:p>
                  </a:txBody>
                  <a:tcPr/>
                </a:tc>
              </a:tr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Local and systemic signs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prominent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be</a:t>
                      </a:r>
                      <a:r>
                        <a:rPr lang="en-US" baseline="0" dirty="0" smtClean="0"/>
                        <a:t> subtle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3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 in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Recognition of injurious agent.</a:t>
            </a:r>
          </a:p>
        </p:txBody>
      </p:sp>
    </p:spTree>
    <p:extLst>
      <p:ext uri="{BB962C8B-B14F-4D97-AF65-F5344CB8AC3E}">
        <p14:creationId xmlns:p14="http://schemas.microsoft.com/office/powerpoint/2010/main" val="321760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of injurious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on several cells recognize injurious agents.</a:t>
            </a:r>
          </a:p>
          <a:p>
            <a:r>
              <a:rPr lang="en-US" dirty="0" smtClean="0"/>
              <a:t>These receptors present on  macrophages, dendritic cells , epithelial cells and others.</a:t>
            </a:r>
          </a:p>
          <a:p>
            <a:r>
              <a:rPr lang="en-US" dirty="0" smtClean="0"/>
              <a:t>These receptors are called </a:t>
            </a:r>
            <a:r>
              <a:rPr lang="en-US" dirty="0" smtClean="0">
                <a:solidFill>
                  <a:srgbClr val="FF0000"/>
                </a:solidFill>
              </a:rPr>
              <a:t>pattern recognition receptors </a:t>
            </a:r>
            <a:r>
              <a:rPr lang="en-US" dirty="0" smtClean="0">
                <a:solidFill>
                  <a:srgbClr val="000000"/>
                </a:solidFill>
              </a:rPr>
              <a:t>because they recognize structures common to many microbes or dead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recognition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families:</a:t>
            </a:r>
          </a:p>
          <a:p>
            <a:endParaRPr lang="en-US" dirty="0"/>
          </a:p>
          <a:p>
            <a:r>
              <a:rPr lang="en-US" dirty="0" smtClean="0"/>
              <a:t>Toll like receptors… microbial pattern recognition receptors</a:t>
            </a:r>
          </a:p>
          <a:p>
            <a:r>
              <a:rPr lang="en-US" dirty="0" err="1" smtClean="0"/>
              <a:t>Inflammasomes</a:t>
            </a:r>
            <a:r>
              <a:rPr lang="en-US" dirty="0" smtClean="0"/>
              <a:t>…. Recognize products of cell 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Toll like 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30" y="1795072"/>
            <a:ext cx="8229600" cy="4525963"/>
          </a:xfrm>
        </p:spPr>
        <p:txBody>
          <a:bodyPr/>
          <a:lstStyle/>
          <a:p>
            <a:r>
              <a:rPr lang="en-GB" dirty="0" smtClean="0"/>
              <a:t>First discovered in drosophila</a:t>
            </a:r>
          </a:p>
          <a:p>
            <a:r>
              <a:rPr lang="en-GB" dirty="0" smtClean="0"/>
              <a:t>What does toll mean??</a:t>
            </a:r>
          </a:p>
          <a:p>
            <a:endParaRPr lang="en-GB" dirty="0"/>
          </a:p>
        </p:txBody>
      </p:sp>
      <p:pic>
        <p:nvPicPr>
          <p:cNvPr id="6146" name="Picture 2" descr="C:\Users\Heyam\Desktop\thTB6RWO5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830" y="3293308"/>
            <a:ext cx="4953500" cy="356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1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49632"/>
              </p:ext>
            </p:extLst>
          </p:nvPr>
        </p:nvGraphicFramePr>
        <p:xfrm>
          <a:off x="1367782" y="527570"/>
          <a:ext cx="607233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12"/>
                <a:gridCol w="2024112"/>
                <a:gridCol w="2024112"/>
              </a:tblGrid>
              <a:tr h="319155">
                <a:tc>
                  <a:txBody>
                    <a:bodyPr/>
                    <a:lstStyle/>
                    <a:p>
                      <a:r>
                        <a:rPr lang="en-US" dirty="0" smtClean="0"/>
                        <a:t>lecture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pages</a:t>
                      </a:r>
                      <a:endParaRPr lang="en-US" dirty="0"/>
                    </a:p>
                  </a:txBody>
                  <a:tcPr/>
                </a:tc>
              </a:tr>
              <a:tr h="78695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Overview of inflammation and</a:t>
                      </a:r>
                    </a:p>
                    <a:p>
                      <a:r>
                        <a:rPr lang="en-US" dirty="0" smtClean="0"/>
                        <a:t>Vascular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29-34</a:t>
                      </a:r>
                      <a:endParaRPr lang="en-US" dirty="0"/>
                    </a:p>
                  </a:txBody>
                  <a:tcPr/>
                </a:tc>
              </a:tr>
              <a:tr h="55087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Cellular</a:t>
                      </a:r>
                      <a:r>
                        <a:rPr lang="en-US" baseline="0" dirty="0" smtClean="0"/>
                        <a:t> events in inflammation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35-40</a:t>
                      </a:r>
                      <a:endParaRPr lang="en-US" dirty="0"/>
                    </a:p>
                  </a:txBody>
                  <a:tcPr/>
                </a:tc>
              </a:tr>
              <a:tr h="55087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</a:t>
                      </a:r>
                      <a:r>
                        <a:rPr lang="en-US" baseline="0" dirty="0" smtClean="0"/>
                        <a:t> derived mediators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44-50</a:t>
                      </a:r>
                      <a:endParaRPr lang="en-US" dirty="0"/>
                    </a:p>
                  </a:txBody>
                  <a:tcPr/>
                </a:tc>
              </a:tr>
              <a:tr h="102304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Plasma derived mediators</a:t>
                      </a:r>
                    </a:p>
                    <a:p>
                      <a:r>
                        <a:rPr lang="en-US" dirty="0" smtClean="0"/>
                        <a:t>Morphology of acute</a:t>
                      </a:r>
                      <a:r>
                        <a:rPr lang="en-US" baseline="0" dirty="0" smtClean="0"/>
                        <a:t> inflammation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50-53</a:t>
                      </a:r>
                    </a:p>
                    <a:p>
                      <a:r>
                        <a:rPr lang="en-US" dirty="0" smtClean="0"/>
                        <a:t>43-44</a:t>
                      </a:r>
                      <a:endParaRPr lang="en-US" dirty="0"/>
                    </a:p>
                  </a:txBody>
                  <a:tcPr/>
                </a:tc>
              </a:tr>
              <a:tr h="125913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Chronic inflammation and systemic effects</a:t>
                      </a:r>
                      <a:r>
                        <a:rPr lang="en-US" baseline="0" dirty="0" smtClean="0"/>
                        <a:t> of inflammation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53-59</a:t>
                      </a:r>
                      <a:endParaRPr lang="en-US" dirty="0"/>
                    </a:p>
                  </a:txBody>
                  <a:tcPr/>
                </a:tc>
              </a:tr>
              <a:tr h="3191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91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5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Toll like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Microbial</a:t>
            </a:r>
            <a:r>
              <a:rPr lang="en-US" dirty="0" smtClean="0"/>
              <a:t> sensors.</a:t>
            </a:r>
          </a:p>
          <a:p>
            <a:r>
              <a:rPr lang="en-US" dirty="0" smtClean="0"/>
              <a:t>10 mammalian types:</a:t>
            </a:r>
          </a:p>
          <a:p>
            <a:r>
              <a:rPr lang="en-US" dirty="0" smtClean="0"/>
              <a:t>Can </a:t>
            </a:r>
            <a:r>
              <a:rPr lang="en-US" dirty="0"/>
              <a:t>r</a:t>
            </a:r>
            <a:r>
              <a:rPr lang="en-US" dirty="0" smtClean="0"/>
              <a:t>ecognize bacterial products : endotoxins, lipopolysaccharides or DNA.</a:t>
            </a:r>
          </a:p>
          <a:p>
            <a:r>
              <a:rPr lang="en-US" dirty="0" smtClean="0"/>
              <a:t>Can recognize viral products: RNA</a:t>
            </a:r>
          </a:p>
          <a:p>
            <a:endParaRPr lang="en-US" dirty="0"/>
          </a:p>
          <a:p>
            <a:r>
              <a:rPr lang="en-US" dirty="0" smtClean="0"/>
              <a:t>They recognize a pattern: e:g </a:t>
            </a:r>
            <a:r>
              <a:rPr lang="en-US" dirty="0" err="1" smtClean="0"/>
              <a:t>liposaccharides</a:t>
            </a:r>
            <a:r>
              <a:rPr lang="en-US" dirty="0" smtClean="0"/>
              <a:t> in general, not a specific type,  DNA chains not specific sequences.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Toll like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plasma membrane and endosomes.</a:t>
            </a:r>
          </a:p>
          <a:p>
            <a:r>
              <a:rPr lang="en-US" dirty="0" smtClean="0"/>
              <a:t>So: can recognize extracellular and ingested microbes.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Toll like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they recognize the microbe… transcription factors activation… which stimulate production of chemical agents (inflammatory mediators)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Heyam\Desktop\207043_x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20" y="1190625"/>
            <a:ext cx="6748780" cy="506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nflammasome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Multi-protein cytoplasmic complex.</a:t>
            </a:r>
          </a:p>
          <a:p>
            <a:r>
              <a:rPr lang="en-US" dirty="0" smtClean="0"/>
              <a:t>Recognizes </a:t>
            </a:r>
            <a:r>
              <a:rPr lang="en-US" dirty="0" smtClean="0">
                <a:solidFill>
                  <a:srgbClr val="FF0000"/>
                </a:solidFill>
              </a:rPr>
              <a:t>products of dead cells</a:t>
            </a:r>
            <a:r>
              <a:rPr lang="en-US" dirty="0" smtClean="0"/>
              <a:t>… uric acid, extracellular ATP, crystals, some microbes..</a:t>
            </a:r>
          </a:p>
          <a:p>
            <a:r>
              <a:rPr lang="en-US" dirty="0" smtClean="0"/>
              <a:t>When stimulated, </a:t>
            </a:r>
            <a:r>
              <a:rPr lang="en-US" b="1" dirty="0" err="1" smtClean="0"/>
              <a:t>inflammasome</a:t>
            </a:r>
            <a:r>
              <a:rPr lang="en-US" b="1" dirty="0" smtClean="0"/>
              <a:t> activates </a:t>
            </a:r>
            <a:r>
              <a:rPr lang="en-US" b="1" dirty="0" err="1" smtClean="0"/>
              <a:t>caspase</a:t>
            </a:r>
            <a:r>
              <a:rPr lang="en-US" b="1" dirty="0" smtClean="0"/>
              <a:t> 1.</a:t>
            </a:r>
          </a:p>
          <a:p>
            <a:r>
              <a:rPr lang="en-US" dirty="0" err="1" smtClean="0"/>
              <a:t>Caspase</a:t>
            </a:r>
            <a:r>
              <a:rPr lang="en-US" dirty="0" smtClean="0"/>
              <a:t> 1.. Cleaves and thus </a:t>
            </a:r>
            <a:r>
              <a:rPr lang="en-US" b="1" dirty="0" smtClean="0"/>
              <a:t>activates IL- 1 </a:t>
            </a:r>
            <a:r>
              <a:rPr lang="en-US" dirty="0" smtClean="0"/>
              <a:t>which is a potent mediator.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Inflammasome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1)Gout </a:t>
            </a:r>
          </a:p>
          <a:p>
            <a:pPr marL="0" indent="0">
              <a:buNone/>
            </a:pPr>
            <a:r>
              <a:rPr lang="en-US" dirty="0" err="1" smtClean="0"/>
              <a:t>Urate</a:t>
            </a:r>
            <a:r>
              <a:rPr lang="en-US" dirty="0" smtClean="0"/>
              <a:t> crystals deposited in joints.. Ingested by macrophages..  Activate </a:t>
            </a:r>
            <a:r>
              <a:rPr lang="en-US" dirty="0" err="1" smtClean="0"/>
              <a:t>inflammasome</a:t>
            </a:r>
            <a:r>
              <a:rPr lang="en-US" dirty="0" smtClean="0"/>
              <a:t>… IL 1 production… inflammation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 err="1" smtClean="0"/>
              <a:t>Inflammasome</a:t>
            </a:r>
            <a:r>
              <a:rPr lang="en-US" dirty="0" smtClean="0"/>
              <a:t> stimulated by cholesterol crystals.. Possible role of </a:t>
            </a:r>
            <a:r>
              <a:rPr lang="en-US" dirty="0" err="1" smtClean="0"/>
              <a:t>inflammasome</a:t>
            </a:r>
            <a:r>
              <a:rPr lang="en-US" dirty="0" smtClean="0"/>
              <a:t> in atherosclerosis.</a:t>
            </a:r>
          </a:p>
          <a:p>
            <a:pPr marL="0" indent="0">
              <a:buNone/>
            </a:pPr>
            <a:r>
              <a:rPr lang="en-US" dirty="0" smtClean="0"/>
              <a:t>3) Also activated by free fatty acids in obese people… development of type 2 DM.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???TREATMENT BY </a:t>
            </a:r>
            <a:r>
              <a:rPr lang="en-US" dirty="0" smtClean="0">
                <a:solidFill>
                  <a:srgbClr val="FF0000"/>
                </a:solidFill>
              </a:rPr>
              <a:t>blocking IL 1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C:\Users\Heyam\Desktop\th8QH27K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60" y="1889760"/>
            <a:ext cx="6309360" cy="316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8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Uric acid crystals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C:\Users\Heyam\Desktop\thT5363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80" y="2270760"/>
            <a:ext cx="4389120" cy="306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9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 about gout</a:t>
            </a:r>
          </a:p>
          <a:p>
            <a:r>
              <a:rPr lang="en-US" dirty="0" smtClean="0"/>
              <a:t>Refer to my web page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417638"/>
            <a:ext cx="7098632" cy="5007225"/>
          </a:xfrm>
        </p:spPr>
      </p:pic>
    </p:spTree>
    <p:extLst>
      <p:ext uri="{BB962C8B-B14F-4D97-AF65-F5344CB8AC3E}">
        <p14:creationId xmlns:p14="http://schemas.microsoft.com/office/powerpoint/2010/main" val="269293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each lecture there is a short,  easy homework activity aimed for </a:t>
            </a:r>
            <a:r>
              <a:rPr lang="en-US" dirty="0" err="1" smtClean="0"/>
              <a:t>yoy</a:t>
            </a:r>
            <a:r>
              <a:rPr lang="en-US" dirty="0" smtClean="0"/>
              <a:t> to test your understanding.</a:t>
            </a:r>
          </a:p>
          <a:p>
            <a:r>
              <a:rPr lang="en-US" dirty="0" smtClean="0"/>
              <a:t>Please try to have a look at the activity… it will </a:t>
            </a:r>
            <a:r>
              <a:rPr lang="en-US" smtClean="0"/>
              <a:t>help you.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14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Heyam\Desktop\thKX1M3RW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2701925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yam\Desktop\thKX1M3RW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60" y="1905000"/>
            <a:ext cx="5333999" cy="382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21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do you define inflammation?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Inflammation</a:t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Protective</a:t>
            </a:r>
            <a:r>
              <a:rPr lang="en-US" dirty="0" smtClean="0"/>
              <a:t> response </a:t>
            </a:r>
          </a:p>
          <a:p>
            <a:r>
              <a:rPr lang="en-US" dirty="0" smtClean="0"/>
              <a:t>involving (1)</a:t>
            </a:r>
            <a:r>
              <a:rPr lang="en-US" b="1" dirty="0" smtClean="0"/>
              <a:t>host cells</a:t>
            </a:r>
            <a:r>
              <a:rPr lang="en-US" dirty="0" smtClean="0"/>
              <a:t>, (2)</a:t>
            </a:r>
            <a:r>
              <a:rPr lang="en-US" b="1" dirty="0" smtClean="0"/>
              <a:t>blood vessels and (3)chemical mediators ,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intended to </a:t>
            </a:r>
          </a:p>
          <a:p>
            <a:r>
              <a:rPr lang="en-US" dirty="0" smtClean="0"/>
              <a:t>(1)</a:t>
            </a:r>
            <a:r>
              <a:rPr lang="en-US" dirty="0" smtClean="0">
                <a:solidFill>
                  <a:srgbClr val="FF0000"/>
                </a:solidFill>
              </a:rPr>
              <a:t>eliminate</a:t>
            </a:r>
            <a:r>
              <a:rPr lang="en-US" u="sng" dirty="0" smtClean="0"/>
              <a:t>  (a)the initial cause </a:t>
            </a:r>
            <a:r>
              <a:rPr lang="en-US" dirty="0" smtClean="0"/>
              <a:t>of injury and the (b)</a:t>
            </a:r>
            <a:r>
              <a:rPr lang="en-US" u="sng" dirty="0" smtClean="0"/>
              <a:t>necrotic tissue resulting </a:t>
            </a:r>
            <a:r>
              <a:rPr lang="en-US" dirty="0" smtClean="0"/>
              <a:t>from the insult </a:t>
            </a:r>
          </a:p>
          <a:p>
            <a:r>
              <a:rPr lang="en-US" dirty="0" smtClean="0"/>
              <a:t> (2)</a:t>
            </a:r>
            <a:r>
              <a:rPr lang="en-US" dirty="0" smtClean="0">
                <a:solidFill>
                  <a:srgbClr val="FF0000"/>
                </a:solidFill>
              </a:rPr>
              <a:t>initiate repair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Unintended outcomes!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is a protective mechanism….. </a:t>
            </a:r>
            <a:r>
              <a:rPr lang="en-US" u="sng" dirty="0" smtClean="0"/>
              <a:t>Not a disease</a:t>
            </a:r>
          </a:p>
          <a:p>
            <a:r>
              <a:rPr lang="en-US" dirty="0" smtClean="0"/>
              <a:t>However… cells and mediators that destroy injurious agents </a:t>
            </a:r>
            <a:r>
              <a:rPr lang="en-US" dirty="0" smtClean="0">
                <a:solidFill>
                  <a:srgbClr val="FF0000"/>
                </a:solidFill>
              </a:rPr>
              <a:t>can destroy normal tissue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61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is controlled and self limited.</a:t>
            </a:r>
          </a:p>
          <a:p>
            <a:r>
              <a:rPr lang="en-US" dirty="0" smtClean="0"/>
              <a:t>Inflammatory cells are short lived, and degraded or become inactive.</a:t>
            </a:r>
          </a:p>
          <a:p>
            <a:r>
              <a:rPr lang="en-US" dirty="0" smtClean="0"/>
              <a:t>Anti inflammatory mediators.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915</Words>
  <Application>Microsoft Office PowerPoint</Application>
  <PresentationFormat>On-screen Show (4:3)</PresentationFormat>
  <Paragraphs>167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Introduction to pathology Inflammation lecture 1</vt:lpstr>
      <vt:lpstr>Contact details </vt:lpstr>
      <vt:lpstr>PowerPoint Presentation</vt:lpstr>
      <vt:lpstr>Homeworks</vt:lpstr>
      <vt:lpstr>inflammation</vt:lpstr>
      <vt:lpstr>PowerPoint Presentation</vt:lpstr>
      <vt:lpstr>Inflammation Definition</vt:lpstr>
      <vt:lpstr>Unintended outcomes!</vt:lpstr>
      <vt:lpstr>Self control</vt:lpstr>
      <vt:lpstr>PowerPoint Presentation</vt:lpstr>
      <vt:lpstr>Think of inflammation as a battle</vt:lpstr>
      <vt:lpstr>Causes of inflammation any cause of cell injury</vt:lpstr>
      <vt:lpstr>Inflammation.. ITIS</vt:lpstr>
      <vt:lpstr>Signs of inflammation</vt:lpstr>
      <vt:lpstr>Signs of inflammation</vt:lpstr>
      <vt:lpstr>Overview of inflammation </vt:lpstr>
      <vt:lpstr>overview</vt:lpstr>
      <vt:lpstr>Inflammation.. overview</vt:lpstr>
      <vt:lpstr>PowerPoint Presentation</vt:lpstr>
      <vt:lpstr>NOTE..</vt:lpstr>
      <vt:lpstr>Infection versus inflammation</vt:lpstr>
      <vt:lpstr>PowerPoint Presentation</vt:lpstr>
      <vt:lpstr>Acute versus chronic</vt:lpstr>
      <vt:lpstr>Acute versus chronic</vt:lpstr>
      <vt:lpstr>Acute versus chronic inflammation</vt:lpstr>
      <vt:lpstr>First step in inflammation</vt:lpstr>
      <vt:lpstr>Recognition of injurious agent</vt:lpstr>
      <vt:lpstr>Pattern recognition receptors</vt:lpstr>
      <vt:lpstr>Toll like receptors</vt:lpstr>
      <vt:lpstr>Toll like receptors</vt:lpstr>
      <vt:lpstr>Toll like receptors</vt:lpstr>
      <vt:lpstr>Toll like receptors</vt:lpstr>
      <vt:lpstr>PowerPoint Presentation</vt:lpstr>
      <vt:lpstr>Inflammasome</vt:lpstr>
      <vt:lpstr>Inflammasome in action</vt:lpstr>
      <vt:lpstr>gout</vt:lpstr>
      <vt:lpstr>Uric acid crystals</vt:lpstr>
      <vt:lpstr>homework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pathology Inflammation</dc:title>
  <dc:creator>heyam awad</dc:creator>
  <cp:lastModifiedBy>hsp3labdoc</cp:lastModifiedBy>
  <cp:revision>40</cp:revision>
  <dcterms:created xsi:type="dcterms:W3CDTF">2015-08-13T08:41:06Z</dcterms:created>
  <dcterms:modified xsi:type="dcterms:W3CDTF">2016-09-21T11:46:26Z</dcterms:modified>
</cp:coreProperties>
</file>