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82" r:id="rId6"/>
    <p:sldId id="263" r:id="rId7"/>
    <p:sldId id="265" r:id="rId8"/>
    <p:sldId id="261" r:id="rId9"/>
    <p:sldId id="266" r:id="rId10"/>
    <p:sldId id="272" r:id="rId11"/>
    <p:sldId id="270" r:id="rId12"/>
    <p:sldId id="271" r:id="rId13"/>
    <p:sldId id="273" r:id="rId14"/>
    <p:sldId id="284" r:id="rId15"/>
    <p:sldId id="267" r:id="rId16"/>
    <p:sldId id="274" r:id="rId17"/>
    <p:sldId id="264" r:id="rId18"/>
    <p:sldId id="279" r:id="rId19"/>
    <p:sldId id="285" r:id="rId20"/>
    <p:sldId id="268" r:id="rId21"/>
    <p:sldId id="280" r:id="rId22"/>
    <p:sldId id="269" r:id="rId23"/>
    <p:sldId id="281" r:id="rId24"/>
    <p:sldId id="287" r:id="rId25"/>
    <p:sldId id="288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Inflammation-3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b="1" dirty="0" err="1" smtClean="0"/>
              <a:t>Manar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Hajeer</a:t>
            </a:r>
            <a:r>
              <a:rPr lang="en-US" sz="2000" b="1" dirty="0" smtClean="0"/>
              <a:t>, MD, </a:t>
            </a:r>
            <a:r>
              <a:rPr lang="en-US" sz="2000" b="1" dirty="0" err="1" smtClean="0"/>
              <a:t>FRCPath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2296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572294" y="1891506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Actions :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Vasodilation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Increased vascular permeability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Endothelial </a:t>
            </a:r>
            <a:r>
              <a:rPr lang="en-US" sz="2000" dirty="0" smtClean="0"/>
              <a:t>activation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HISTAMINASE ?????</a:t>
            </a:r>
            <a:endParaRPr lang="en-US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64198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dirty="0" smtClean="0"/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Serotonin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Source:  Platelet granules.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Actions: vasoconstriction during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clotting, neurotransmitter.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Arachidonic</a:t>
            </a:r>
            <a:r>
              <a:rPr lang="en-US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Acid Metabolites </a:t>
            </a:r>
            <a:r>
              <a:rPr lang="en-GB" dirty="0" smtClean="0">
                <a:solidFill>
                  <a:srgbClr val="C00000"/>
                </a:solidFill>
              </a:rPr>
              <a:t>SOURCES </a:t>
            </a:r>
            <a:r>
              <a:rPr lang="en-GB" dirty="0" smtClean="0">
                <a:solidFill>
                  <a:srgbClr val="C00000"/>
                </a:solidFill>
              </a:rPr>
              <a:t>OF AA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 descr="C:\Users\Heyam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399"/>
            <a:ext cx="5943600" cy="3429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6513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Arachidonic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Acid Metabolites: Prostaglandins,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Leukotrienes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Lipoxins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8458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Two major enzymatic pathways: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1-Cyclooxygenase pathway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Produces prostaglandins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thromboxanes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2-Lipoxygenase pathway: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produces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leukotrienes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lipoxins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PGE2, PGF2α 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PGD2 (in mast cells)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PGI2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prostacyclin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in endothelial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cells.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Thromboxane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A2 (in platelets)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Opposing roles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PGI2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 TXA2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prostacyclin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synthase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endothelial cells and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thromboxane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synthase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in platelets)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Prostaglandins and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thromboxanes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Actions :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TXA2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platelet-aggregation and vasoconstriction.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PGI2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 vasodilator and inhibitor of platelet aggregation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PGD2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along with PGE2 and PGF2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vasodilation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edema formation.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PGE2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pain and fever.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676398"/>
          <a:ext cx="8534400" cy="381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9525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Thromboxane</a:t>
                      </a:r>
                      <a:r>
                        <a:rPr lang="en-US" sz="1400" baseline="0" dirty="0" smtClean="0"/>
                        <a:t> A2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prostacyclin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9525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Produced in platelets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Produced in endothelial cells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9525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vasoconstrictor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vasodilator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95250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Stimulate platelet aggregation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Inhibit platelet aggregation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093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CHEMICAL MEDIATORS AND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REGULATORS OF INFLAMMATION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LTA4, LTB4, LTC4, LTD4, and LTE4.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LTB4: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Source:neutrophils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macrophages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Actions: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chemotactic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agent for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neutrophils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LTC4, LTD4 and LTE4: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Source: mast cells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Actions: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bronchoconstriction, vasoconstriction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increased vascular permeability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Leukotrienes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Anti-inflammatory mediators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Produced in tissues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From leukocytes and platelets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Inhibit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neutrophil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chemotaxis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adhesion to endothelium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Endogenous antagonists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leukotrienes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Lipoxins</a:t>
            </a:r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NSAIDs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aspirin and ibuprofen) inhibit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cyclooxygenase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activity, blocking all prostaglandin synthesis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Used to treat pain and fever.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COX-1 and COX-2.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COX-1 constitutively expressed in most tissues (protective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actions, stomach and kidney).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COX-2 is induced by inflammatory stimuli.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COX-2 inhibitors are selective ( but risk of cardiovascular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cerebrovascular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events, how?!!)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Anti-inflammatory Drugs 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That </a:t>
            </a:r>
            <a:r>
              <a:rPr lang="en-US" sz="3200" dirty="0" smtClean="0">
                <a:solidFill>
                  <a:srgbClr val="C00000"/>
                </a:solidFill>
              </a:rPr>
              <a:t>Block Prostaglandin Production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1534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Powerful anti-inflammatory agents.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Inhibit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phospholipase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A2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Block release of AA from membrane phospholipids.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dirty="0" err="1" smtClean="0">
                <a:solidFill>
                  <a:srgbClr val="C00000"/>
                </a:solidFill>
              </a:rPr>
              <a:t>lucocorticoids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Cell derived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Produced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locally by cells at the site of inflammation (histamine, PGs).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Plasma protein derived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Derived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from circulating inactive precursors (from liver) that are activated at the site of inflammation (complement,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kinins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Inflammatory mediators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by binding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receptors,,,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on different target cells.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May act on only one or a very few cell types, or they may have diverse actions.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Some mediators (e.g.,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lysosomal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proteases, ROS) have direct enzymatic and/or toxic activities.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actions of most mediators are tightly regulated and short-lived (spontaneous decay, inactivation, elimination or inhibition) 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General principles…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Quick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decay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(e.g.,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arachidonic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acid metabolites)</a:t>
            </a: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Enzymatic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inactivation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(e.g.,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kininase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inactivates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bradykinin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Elimination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(e.g., antioxidants scavenge toxic oxygen metabolites),</a:t>
            </a: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Inhibition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(complement-inhibitory proteins)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799" y="381000"/>
            <a:ext cx="834934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763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Derived from: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1-Tissue macrophages.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2-Mast cells.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3-Endothelial cells.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4-Leukocytes.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Cell-Derived Mediators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Histamine: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Source: Mast cells,,,,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basophils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platelets.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Stimuli for release: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(1) Physical injury 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(2) Immune reactions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mediated)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(3) C3a and C5a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anaphylatoxins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(4) Histamine-releasing proteins.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(5)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neuropeptides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(e.g., substance P)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(6)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Certain cytokines (e.g., IL-1, IL-8).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Vasoactive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Amines</a:t>
            </a:r>
            <a:b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Histamine and </a:t>
            </a:r>
            <a:r>
              <a:rPr lang="en-US" sz="32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serotonine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4437</TotalTime>
  <Words>548</Words>
  <Application>Microsoft Office PowerPoint</Application>
  <PresentationFormat>On-screen Show (4:3)</PresentationFormat>
  <Paragraphs>114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Inflammation-3 </vt:lpstr>
      <vt:lpstr>CHEMICAL MEDIATORS AND REGULATORS OF INFLAMMATION</vt:lpstr>
      <vt:lpstr>Inflammatory mediators </vt:lpstr>
      <vt:lpstr>General principles…</vt:lpstr>
      <vt:lpstr>Slide 5</vt:lpstr>
      <vt:lpstr>Slide 6</vt:lpstr>
      <vt:lpstr>Slide 7</vt:lpstr>
      <vt:lpstr>Cell-Derived Mediators</vt:lpstr>
      <vt:lpstr>Vasoactive Amines Histamine and serotonine</vt:lpstr>
      <vt:lpstr>Slide 10</vt:lpstr>
      <vt:lpstr>Slide 11</vt:lpstr>
      <vt:lpstr>Slide 12</vt:lpstr>
      <vt:lpstr>Slide 13</vt:lpstr>
      <vt:lpstr>Arachidonic Acid Metabolites SOURCES OF AA</vt:lpstr>
      <vt:lpstr>Arachidonic Acid Metabolites: Prostaglandins, Leukotrienes, and Lipoxins</vt:lpstr>
      <vt:lpstr>Slide 16</vt:lpstr>
      <vt:lpstr>Prostaglandins and thromboxanes</vt:lpstr>
      <vt:lpstr>Actions :</vt:lpstr>
      <vt:lpstr>Slide 19</vt:lpstr>
      <vt:lpstr>Leukotrienes</vt:lpstr>
      <vt:lpstr>Slide 21</vt:lpstr>
      <vt:lpstr>Lipoxins.</vt:lpstr>
      <vt:lpstr>Anti-inflammatory Drugs  That Block Prostaglandin Production</vt:lpstr>
      <vt:lpstr>Slide 24</vt:lpstr>
      <vt:lpstr>Slide 25</vt:lpstr>
      <vt:lpstr>Glucocorticoids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Inflammation-3 </dc:title>
  <dc:creator/>
  <cp:lastModifiedBy>drmanar</cp:lastModifiedBy>
  <cp:revision>64</cp:revision>
  <dcterms:created xsi:type="dcterms:W3CDTF">2006-08-16T00:00:00Z</dcterms:created>
  <dcterms:modified xsi:type="dcterms:W3CDTF">2016-09-28T11:07:46Z</dcterms:modified>
</cp:coreProperties>
</file>