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4" r:id="rId3"/>
    <p:sldId id="271" r:id="rId4"/>
    <p:sldId id="277" r:id="rId5"/>
    <p:sldId id="273" r:id="rId6"/>
    <p:sldId id="276" r:id="rId7"/>
    <p:sldId id="278" r:id="rId8"/>
    <p:sldId id="280" r:id="rId9"/>
    <p:sldId id="286" r:id="rId10"/>
    <p:sldId id="289" r:id="rId11"/>
    <p:sldId id="290" r:id="rId12"/>
    <p:sldId id="293" r:id="rId13"/>
    <p:sldId id="256" r:id="rId14"/>
    <p:sldId id="279" r:id="rId15"/>
    <p:sldId id="296" r:id="rId16"/>
    <p:sldId id="297" r:id="rId17"/>
    <p:sldId id="298" r:id="rId18"/>
    <p:sldId id="308" r:id="rId19"/>
    <p:sldId id="300" r:id="rId20"/>
    <p:sldId id="301" r:id="rId21"/>
    <p:sldId id="302" r:id="rId22"/>
    <p:sldId id="304" r:id="rId23"/>
    <p:sldId id="305" r:id="rId24"/>
    <p:sldId id="306" r:id="rId25"/>
    <p:sldId id="307" r:id="rId26"/>
    <p:sldId id="324" r:id="rId27"/>
    <p:sldId id="326" r:id="rId28"/>
    <p:sldId id="325"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6" autoAdjust="0"/>
    <p:restoredTop sz="99821" autoAdjust="0"/>
  </p:normalViewPr>
  <p:slideViewPr>
    <p:cSldViewPr>
      <p:cViewPr varScale="1">
        <p:scale>
          <a:sx n="74" d="100"/>
          <a:sy n="74"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6664F-1071-4134-9E7C-9FE9F2537BF8}"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FFAE3-9EC6-488F-8421-C1837DE3E8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6664F-1071-4134-9E7C-9FE9F2537BF8}" type="datetimeFigureOut">
              <a:rPr lang="en-US" smtClean="0"/>
              <a:pPr/>
              <a:t>12/19/2016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FFAE3-9EC6-488F-8421-C1837DE3E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603" y="609600"/>
            <a:ext cx="8001000" cy="923330"/>
          </a:xfrm>
          <a:prstGeom prst="rect">
            <a:avLst/>
          </a:prstGeom>
          <a:noFill/>
        </p:spPr>
        <p:txBody>
          <a:bodyPr wrap="square" rtlCol="0">
            <a:spAutoFit/>
          </a:bodyPr>
          <a:lstStyle/>
          <a:p>
            <a:pPr algn="ctr"/>
            <a:r>
              <a:rPr lang="en-US" sz="5400" b="1" dirty="0"/>
              <a:t>Health </a:t>
            </a:r>
            <a:r>
              <a:rPr lang="en-US" sz="5400" b="1" dirty="0" smtClean="0"/>
              <a:t>Care Systems</a:t>
            </a:r>
            <a:endParaRPr lang="en-US" sz="5400" dirty="0"/>
          </a:p>
        </p:txBody>
      </p:sp>
      <p:sp>
        <p:nvSpPr>
          <p:cNvPr id="5" name="TextBox 4"/>
          <p:cNvSpPr txBox="1"/>
          <p:nvPr/>
        </p:nvSpPr>
        <p:spPr>
          <a:xfrm flipH="1">
            <a:off x="472068" y="5105400"/>
            <a:ext cx="7924800" cy="1538883"/>
          </a:xfrm>
          <a:prstGeom prst="rect">
            <a:avLst/>
          </a:prstGeom>
          <a:noFill/>
        </p:spPr>
        <p:txBody>
          <a:bodyPr wrap="square" rtlCol="0">
            <a:spAutoFit/>
          </a:bodyPr>
          <a:lstStyle/>
          <a:p>
            <a:r>
              <a:rPr lang="en-US" sz="2800" b="1" dirty="0" smtClean="0"/>
              <a:t>Dr. Sireen Alkhaldi, </a:t>
            </a:r>
            <a:r>
              <a:rPr lang="en-US" sz="2400" b="1" dirty="0" smtClean="0"/>
              <a:t>BDS, MPH, </a:t>
            </a:r>
            <a:r>
              <a:rPr lang="en-US" sz="2400" b="1" dirty="0" err="1" smtClean="0"/>
              <a:t>DrPH</a:t>
            </a:r>
            <a:endParaRPr lang="en-US" sz="2400" b="1" dirty="0" smtClean="0"/>
          </a:p>
          <a:p>
            <a:r>
              <a:rPr lang="en-US" sz="2200" b="1" dirty="0" smtClean="0"/>
              <a:t>Community Health / First Semester 2014/2015</a:t>
            </a:r>
          </a:p>
          <a:p>
            <a:r>
              <a:rPr lang="en-US" sz="2200" b="1" dirty="0" smtClean="0"/>
              <a:t>Department of Family and Community Medicine</a:t>
            </a:r>
          </a:p>
          <a:p>
            <a:r>
              <a:rPr lang="en-US" sz="2200" b="1" dirty="0" smtClean="0"/>
              <a:t>Faculty of Medicine/ The University of Jordan</a:t>
            </a:r>
            <a:endParaRPr lang="en-US" sz="2200" b="1" dirty="0"/>
          </a:p>
        </p:txBody>
      </p:sp>
      <p:pic>
        <p:nvPicPr>
          <p:cNvPr id="2" name="Picture 1"/>
          <p:cNvPicPr>
            <a:picLocks noChangeAspect="1"/>
          </p:cNvPicPr>
          <p:nvPr/>
        </p:nvPicPr>
        <p:blipFill>
          <a:blip r:embed="rId2"/>
          <a:stretch>
            <a:fillRect/>
          </a:stretch>
        </p:blipFill>
        <p:spPr>
          <a:xfrm>
            <a:off x="1095306" y="1828800"/>
            <a:ext cx="6238422" cy="28713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smtClean="0"/>
              <a:t>Health Care Facilities</a:t>
            </a:r>
            <a:endParaRPr lang="en-US" sz="3600" b="1" dirty="0"/>
          </a:p>
        </p:txBody>
      </p:sp>
      <p:sp>
        <p:nvSpPr>
          <p:cNvPr id="5" name="Content Placeholder 4"/>
          <p:cNvSpPr>
            <a:spLocks noGrp="1"/>
          </p:cNvSpPr>
          <p:nvPr>
            <p:ph idx="1"/>
          </p:nvPr>
        </p:nvSpPr>
        <p:spPr>
          <a:xfrm>
            <a:off x="304800" y="1828800"/>
            <a:ext cx="8839200" cy="4525963"/>
          </a:xfrm>
        </p:spPr>
        <p:txBody>
          <a:bodyPr>
            <a:normAutofit/>
          </a:bodyPr>
          <a:lstStyle/>
          <a:p>
            <a:r>
              <a:rPr lang="en-US" sz="2900" dirty="0" smtClean="0"/>
              <a:t>Hospitals: acute and sub-acute care, primary care, and tertiary care (medical education and complex cases)</a:t>
            </a:r>
          </a:p>
          <a:p>
            <a:r>
              <a:rPr lang="en-US" sz="2900" dirty="0" smtClean="0"/>
              <a:t>Ambulatory Surgery Health Centers (out-patient)</a:t>
            </a:r>
          </a:p>
          <a:p>
            <a:r>
              <a:rPr lang="en-US" sz="2900" dirty="0" smtClean="0"/>
              <a:t>Skilled Nursing Facilities</a:t>
            </a:r>
          </a:p>
          <a:p>
            <a:r>
              <a:rPr lang="en-US" sz="2900" dirty="0" smtClean="0"/>
              <a:t>Home Health Agencies: nursing care at home</a:t>
            </a:r>
          </a:p>
          <a:p>
            <a:r>
              <a:rPr lang="en-US" sz="2900" dirty="0" smtClean="0"/>
              <a:t>Freestanding Substance Abuse Facilities: inpatient</a:t>
            </a:r>
          </a:p>
          <a:p>
            <a:r>
              <a:rPr lang="en-US" sz="2900" dirty="0" smtClean="0"/>
              <a:t>Hospice: care for terminally ill patients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Practitioners</a:t>
            </a:r>
            <a:endParaRPr lang="en-US" sz="4000" b="1"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buNone/>
            </a:pPr>
            <a:r>
              <a:rPr lang="en-US" b="1" dirty="0" smtClean="0"/>
              <a:t>Physicians</a:t>
            </a:r>
          </a:p>
          <a:p>
            <a:r>
              <a:rPr lang="en-US" dirty="0" smtClean="0"/>
              <a:t>Medical Doctors (MD)</a:t>
            </a:r>
            <a:endParaRPr lang="en-US" b="1" dirty="0" smtClean="0"/>
          </a:p>
          <a:p>
            <a:pPr>
              <a:buNone/>
            </a:pPr>
            <a:r>
              <a:rPr lang="en-US" b="1" dirty="0" smtClean="0"/>
              <a:t>Nurses</a:t>
            </a:r>
          </a:p>
          <a:p>
            <a:r>
              <a:rPr lang="en-US" dirty="0" smtClean="0"/>
              <a:t>Nurse Practitioners </a:t>
            </a:r>
          </a:p>
          <a:p>
            <a:r>
              <a:rPr lang="en-US" dirty="0" smtClean="0"/>
              <a:t>Registered Nurse (RN)</a:t>
            </a:r>
            <a:endParaRPr lang="en-US" b="1" dirty="0" smtClean="0"/>
          </a:p>
          <a:p>
            <a:pPr>
              <a:buNone/>
            </a:pPr>
            <a:r>
              <a:rPr lang="en-US" b="1" dirty="0" smtClean="0"/>
              <a:t>Physician Assistants (PAs)</a:t>
            </a:r>
          </a:p>
          <a:p>
            <a:pPr>
              <a:buNone/>
            </a:pPr>
            <a:r>
              <a:rPr lang="en-US" b="1" dirty="0" smtClean="0"/>
              <a:t>Therapists</a:t>
            </a:r>
          </a:p>
          <a:p>
            <a:r>
              <a:rPr lang="en-US" dirty="0" smtClean="0"/>
              <a:t>Physiotherapist (PT)</a:t>
            </a:r>
          </a:p>
          <a:p>
            <a:r>
              <a:rPr lang="en-US" dirty="0" smtClean="0"/>
              <a:t>Occupational therapist (OT)</a:t>
            </a:r>
          </a:p>
          <a:p>
            <a:r>
              <a:rPr lang="en-US" dirty="0" smtClean="0"/>
              <a:t>Speech therapist (ST)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85800"/>
            <a:ext cx="7848600" cy="1143000"/>
          </a:xfrm>
        </p:spPr>
        <p:txBody>
          <a:bodyPr>
            <a:normAutofit/>
          </a:bodyPr>
          <a:lstStyle/>
          <a:p>
            <a:pPr algn="l"/>
            <a:r>
              <a:rPr lang="en-US" sz="4000" b="1" dirty="0" smtClean="0"/>
              <a:t>Entities</a:t>
            </a:r>
            <a:endParaRPr lang="en-US" sz="4000" b="1" dirty="0"/>
          </a:p>
        </p:txBody>
      </p:sp>
      <p:sp>
        <p:nvSpPr>
          <p:cNvPr id="5" name="Content Placeholder 4"/>
          <p:cNvSpPr>
            <a:spLocks noGrp="1"/>
          </p:cNvSpPr>
          <p:nvPr>
            <p:ph idx="1"/>
          </p:nvPr>
        </p:nvSpPr>
        <p:spPr>
          <a:xfrm>
            <a:off x="838200" y="2335257"/>
            <a:ext cx="7848600" cy="4525963"/>
          </a:xfrm>
        </p:spPr>
        <p:txBody>
          <a:bodyPr>
            <a:normAutofit/>
          </a:bodyPr>
          <a:lstStyle/>
          <a:p>
            <a:pPr>
              <a:buNone/>
            </a:pPr>
            <a:r>
              <a:rPr lang="en-US" sz="3600" dirty="0" smtClean="0"/>
              <a:t>Provide the </a:t>
            </a:r>
            <a:r>
              <a:rPr lang="en-US" sz="3600" b="1" dirty="0" smtClean="0"/>
              <a:t>financial</a:t>
            </a:r>
            <a:r>
              <a:rPr lang="en-US" sz="3600" dirty="0" smtClean="0"/>
              <a:t> and </a:t>
            </a:r>
            <a:r>
              <a:rPr lang="en-US" sz="3600" b="1" dirty="0" smtClean="0"/>
              <a:t>regulatory</a:t>
            </a:r>
            <a:r>
              <a:rPr lang="en-US" sz="3600" dirty="0" smtClean="0"/>
              <a:t> functions for the facilities and practitioners,  e.g. government.</a:t>
            </a:r>
          </a:p>
          <a:p>
            <a:pPr>
              <a:buNone/>
            </a:pPr>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5353" y="633741"/>
            <a:ext cx="7913294" cy="5590517"/>
          </a:xfrm>
          <a:prstGeom prst="rect">
            <a:avLst/>
          </a:prstGeom>
        </p:spPr>
      </p:pic>
      <p:pic>
        <p:nvPicPr>
          <p:cNvPr id="4" name="Picture 3"/>
          <p:cNvPicPr>
            <a:picLocks noChangeAspect="1"/>
          </p:cNvPicPr>
          <p:nvPr/>
        </p:nvPicPr>
        <p:blipFill>
          <a:blip r:embed="rId3"/>
          <a:stretch>
            <a:fillRect/>
          </a:stretch>
        </p:blipFill>
        <p:spPr>
          <a:xfrm>
            <a:off x="533400" y="3124200"/>
            <a:ext cx="1999661" cy="8413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229600" cy="792162"/>
          </a:xfrm>
        </p:spPr>
        <p:txBody>
          <a:bodyPr/>
          <a:lstStyle/>
          <a:p>
            <a:r>
              <a:rPr lang="en-US" dirty="0" smtClean="0"/>
              <a:t>Elements of a health care system</a:t>
            </a:r>
            <a:endParaRPr lang="en-US" dirty="0"/>
          </a:p>
        </p:txBody>
      </p:sp>
      <p:sp>
        <p:nvSpPr>
          <p:cNvPr id="5" name="Content Placeholder 4"/>
          <p:cNvSpPr>
            <a:spLocks noGrp="1"/>
          </p:cNvSpPr>
          <p:nvPr>
            <p:ph idx="1"/>
          </p:nvPr>
        </p:nvSpPr>
        <p:spPr>
          <a:xfrm>
            <a:off x="304800" y="1143000"/>
            <a:ext cx="8610600" cy="5334000"/>
          </a:xfrm>
        </p:spPr>
        <p:txBody>
          <a:bodyPr>
            <a:noAutofit/>
          </a:bodyPr>
          <a:lstStyle/>
          <a:p>
            <a:pPr>
              <a:buNone/>
            </a:pPr>
            <a:r>
              <a:rPr lang="en-US" sz="2800" dirty="0" smtClean="0"/>
              <a:t>The elements of a health care system embrace the following: </a:t>
            </a:r>
          </a:p>
          <a:p>
            <a:pPr marL="514350" indent="-514350">
              <a:buAutoNum type="arabicParenBoth"/>
            </a:pPr>
            <a:r>
              <a:rPr lang="en-US" sz="2800" b="1" dirty="0" smtClean="0"/>
              <a:t>Personal health care services for individuals and families</a:t>
            </a:r>
            <a:r>
              <a:rPr lang="en-US" sz="2800" dirty="0" smtClean="0"/>
              <a:t>, available at hospitals, clinics, neighborhood centers, and in physicians' offices, etc……  .</a:t>
            </a:r>
          </a:p>
          <a:p>
            <a:pPr marL="514350" indent="-514350">
              <a:buAutoNum type="arabicParenBoth"/>
            </a:pPr>
            <a:r>
              <a:rPr lang="en-US" sz="2800" b="1" dirty="0" smtClean="0"/>
              <a:t>Public health services </a:t>
            </a:r>
            <a:r>
              <a:rPr lang="en-US" sz="2800" dirty="0" smtClean="0"/>
              <a:t>needed to maintain a healthy environment, such as control of water and food supplies, regulation of drugs, and safety regulations. </a:t>
            </a:r>
          </a:p>
          <a:p>
            <a:pPr marL="514350" indent="-514350">
              <a:buAutoNum type="arabicParenBoth"/>
            </a:pPr>
            <a:r>
              <a:rPr lang="en-US" sz="2800" b="1" dirty="0" smtClean="0"/>
              <a:t>Teaching and research activities </a:t>
            </a:r>
            <a:r>
              <a:rPr lang="en-US" sz="2800" dirty="0" smtClean="0"/>
              <a:t>related to the prevention, detection, and treatment of disease.</a:t>
            </a:r>
          </a:p>
          <a:p>
            <a:pPr marL="514350" indent="-514350">
              <a:buAutoNum type="arabicParenBoth"/>
            </a:pPr>
            <a:r>
              <a:rPr lang="en-US" sz="2800" b="1" dirty="0" smtClean="0"/>
              <a:t>Third party </a:t>
            </a:r>
            <a:r>
              <a:rPr lang="en-US" sz="2800" dirty="0" smtClean="0"/>
              <a:t>(health insurance, pharmaceutical companies) coverage of system services.</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a:solidFill>
                  <a:prstClr val="black"/>
                </a:solidFill>
              </a:rPr>
              <a:t>Key components of a well functioning health system</a:t>
            </a:r>
            <a:endParaRPr lang="en-US" sz="4000" b="1" dirty="0"/>
          </a:p>
        </p:txBody>
      </p:sp>
      <p:sp>
        <p:nvSpPr>
          <p:cNvPr id="3" name="Content Placeholder 2"/>
          <p:cNvSpPr>
            <a:spLocks noGrp="1"/>
          </p:cNvSpPr>
          <p:nvPr>
            <p:ph idx="1"/>
          </p:nvPr>
        </p:nvSpPr>
        <p:spPr>
          <a:xfrm>
            <a:off x="381000" y="1905000"/>
            <a:ext cx="8229600" cy="4800600"/>
          </a:xfrm>
        </p:spPr>
        <p:txBody>
          <a:bodyPr>
            <a:normAutofit/>
          </a:bodyPr>
          <a:lstStyle/>
          <a:p>
            <a:pPr marL="0" indent="0">
              <a:buNone/>
            </a:pPr>
            <a:r>
              <a:rPr lang="en-US" b="1" dirty="0"/>
              <a:t>Health System Building Blocks</a:t>
            </a:r>
            <a:endParaRPr lang="en-US" dirty="0" smtClean="0"/>
          </a:p>
          <a:p>
            <a:r>
              <a:rPr lang="en-US" dirty="0" smtClean="0"/>
              <a:t>The building blocks alone do not constitute a system, any more than a pile of bricks constitutes a functioning building. </a:t>
            </a:r>
          </a:p>
          <a:p>
            <a:r>
              <a:rPr lang="en-US" dirty="0" smtClean="0"/>
              <a:t>It is the multiple relationships and interactions among the blocks – how one affects and influences the others, and is in turn affected by them – that convert these blocks into a system.</a:t>
            </a:r>
            <a:endParaRPr lang="en-US" dirty="0"/>
          </a:p>
        </p:txBody>
      </p:sp>
    </p:spTree>
    <p:extLst>
      <p:ext uri="{BB962C8B-B14F-4D97-AF65-F5344CB8AC3E}">
        <p14:creationId xmlns:p14="http://schemas.microsoft.com/office/powerpoint/2010/main" val="4142565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0978" y="6136332"/>
            <a:ext cx="7772400" cy="646331"/>
          </a:xfrm>
          <a:prstGeom prst="rect">
            <a:avLst/>
          </a:prstGeom>
        </p:spPr>
        <p:txBody>
          <a:bodyPr wrap="square">
            <a:spAutoFit/>
          </a:bodyPr>
          <a:lstStyle/>
          <a:p>
            <a:r>
              <a:rPr lang="en-US" b="1" dirty="0" smtClean="0"/>
              <a:t>Figure 1.2 The dynamic architecture and interconnectedness of the health system building blocks</a:t>
            </a:r>
            <a:endParaRPr lang="en-US" dirty="0"/>
          </a:p>
        </p:txBody>
      </p:sp>
      <p:sp>
        <p:nvSpPr>
          <p:cNvPr id="2" name="TextBox 1"/>
          <p:cNvSpPr txBox="1"/>
          <p:nvPr/>
        </p:nvSpPr>
        <p:spPr>
          <a:xfrm>
            <a:off x="533400" y="211142"/>
            <a:ext cx="7924800" cy="1077218"/>
          </a:xfrm>
          <a:prstGeom prst="rect">
            <a:avLst/>
          </a:prstGeom>
          <a:noFill/>
        </p:spPr>
        <p:txBody>
          <a:bodyPr wrap="square" rtlCol="0">
            <a:spAutoFit/>
          </a:bodyPr>
          <a:lstStyle/>
          <a:p>
            <a:r>
              <a:rPr lang="en-US" sz="3200" b="1" dirty="0">
                <a:solidFill>
                  <a:prstClr val="black"/>
                </a:solidFill>
              </a:rPr>
              <a:t>Key components of a well functioning health system</a:t>
            </a:r>
            <a:endParaRPr lang="en-US" sz="3200" dirty="0"/>
          </a:p>
        </p:txBody>
      </p:sp>
      <p:pic>
        <p:nvPicPr>
          <p:cNvPr id="3" name="Picture 2"/>
          <p:cNvPicPr>
            <a:picLocks noChangeAspect="1"/>
          </p:cNvPicPr>
          <p:nvPr/>
        </p:nvPicPr>
        <p:blipFill>
          <a:blip r:embed="rId2"/>
          <a:stretch>
            <a:fillRect/>
          </a:stretch>
        </p:blipFill>
        <p:spPr>
          <a:xfrm>
            <a:off x="2209799" y="852311"/>
            <a:ext cx="4913597" cy="5359754"/>
          </a:xfrm>
          <a:prstGeom prst="rect">
            <a:avLst/>
          </a:prstGeom>
        </p:spPr>
      </p:pic>
    </p:spTree>
    <p:extLst>
      <p:ext uri="{BB962C8B-B14F-4D97-AF65-F5344CB8AC3E}">
        <p14:creationId xmlns:p14="http://schemas.microsoft.com/office/powerpoint/2010/main" val="3942777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914400"/>
            <a:ext cx="7791363" cy="5663675"/>
          </a:xfrm>
          <a:prstGeom prst="rect">
            <a:avLst/>
          </a:prstGeom>
        </p:spPr>
      </p:pic>
    </p:spTree>
    <p:extLst>
      <p:ext uri="{BB962C8B-B14F-4D97-AF65-F5344CB8AC3E}">
        <p14:creationId xmlns:p14="http://schemas.microsoft.com/office/powerpoint/2010/main" val="1984738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pPr algn="l"/>
            <a:r>
              <a:rPr lang="en-US" b="1" dirty="0" smtClean="0">
                <a:solidFill>
                  <a:srgbClr val="FF0000"/>
                </a:solidFill>
              </a:rPr>
              <a:t>Health System in Jordan</a:t>
            </a:r>
            <a:br>
              <a:rPr lang="en-US" b="1" dirty="0" smtClean="0">
                <a:solidFill>
                  <a:srgbClr val="FF0000"/>
                </a:solidFill>
              </a:rPr>
            </a:br>
            <a:r>
              <a:rPr lang="en-US" b="1" dirty="0" smtClean="0">
                <a:solidFill>
                  <a:srgbClr val="FF0000"/>
                </a:solidFill>
              </a:rPr>
              <a:t>How it is organized….</a:t>
            </a:r>
            <a:endParaRPr lang="en-US" b="1" dirty="0">
              <a:solidFill>
                <a:srgbClr val="FF0000"/>
              </a:solidFill>
            </a:endParaRPr>
          </a:p>
        </p:txBody>
      </p:sp>
      <p:sp>
        <p:nvSpPr>
          <p:cNvPr id="3" name="Content Placeholder 2"/>
          <p:cNvSpPr>
            <a:spLocks noGrp="1"/>
          </p:cNvSpPr>
          <p:nvPr>
            <p:ph idx="1"/>
          </p:nvPr>
        </p:nvSpPr>
        <p:spPr>
          <a:xfrm>
            <a:off x="457200" y="1447800"/>
            <a:ext cx="8458200" cy="5257800"/>
          </a:xfrm>
        </p:spPr>
        <p:txBody>
          <a:bodyPr>
            <a:normAutofit fontScale="85000" lnSpcReduction="10000"/>
          </a:bodyPr>
          <a:lstStyle/>
          <a:p>
            <a:pPr marL="0" indent="0">
              <a:lnSpc>
                <a:spcPct val="110000"/>
              </a:lnSpc>
              <a:buNone/>
            </a:pPr>
            <a:r>
              <a:rPr lang="en-US" sz="3800" b="1" dirty="0" smtClean="0">
                <a:solidFill>
                  <a:srgbClr val="0070C0"/>
                </a:solidFill>
              </a:rPr>
              <a:t>Jordan </a:t>
            </a:r>
            <a:r>
              <a:rPr lang="en-US" sz="3800" b="1" dirty="0">
                <a:solidFill>
                  <a:srgbClr val="0070C0"/>
                </a:solidFill>
              </a:rPr>
              <a:t>has one of the most modern health care infrastructures in the Middle East. </a:t>
            </a:r>
            <a:endParaRPr lang="en-US" sz="3800" b="1" dirty="0" smtClean="0">
              <a:solidFill>
                <a:srgbClr val="0070C0"/>
              </a:solidFill>
            </a:endParaRPr>
          </a:p>
          <a:p>
            <a:pPr marL="0" indent="0">
              <a:lnSpc>
                <a:spcPct val="110000"/>
              </a:lnSpc>
              <a:buNone/>
            </a:pPr>
            <a:r>
              <a:rPr lang="en-US" b="1" dirty="0" smtClean="0">
                <a:solidFill>
                  <a:srgbClr val="0070C0"/>
                </a:solidFill>
              </a:rPr>
              <a:t>	</a:t>
            </a:r>
            <a:r>
              <a:rPr lang="en-US" sz="3400" b="1" dirty="0" smtClean="0">
                <a:solidFill>
                  <a:srgbClr val="0070C0"/>
                </a:solidFill>
              </a:rPr>
              <a:t>Jordan’s </a:t>
            </a:r>
            <a:r>
              <a:rPr lang="en-US" sz="3400" b="1" dirty="0">
                <a:solidFill>
                  <a:srgbClr val="0070C0"/>
                </a:solidFill>
              </a:rPr>
              <a:t>health system is a complex amalgam of three major sectors: Public, private, and donors. The public sector consists of two major public programs that finance as well as deliver care: the Ministry of Health (MOH) and Royal Medical Services (RMS). </a:t>
            </a:r>
            <a:endParaRPr lang="en-US" sz="3400" b="1" dirty="0" smtClean="0">
              <a:solidFill>
                <a:srgbClr val="0070C0"/>
              </a:solidFill>
            </a:endParaRPr>
          </a:p>
          <a:p>
            <a:pPr marL="0" indent="0">
              <a:lnSpc>
                <a:spcPct val="110000"/>
              </a:lnSpc>
              <a:buNone/>
            </a:pPr>
            <a:r>
              <a:rPr lang="en-US" sz="3400" b="1" dirty="0" smtClean="0">
                <a:solidFill>
                  <a:srgbClr val="0070C0"/>
                </a:solidFill>
              </a:rPr>
              <a:t>	Other </a:t>
            </a:r>
            <a:r>
              <a:rPr lang="en-US" sz="3400" b="1" dirty="0">
                <a:solidFill>
                  <a:srgbClr val="0070C0"/>
                </a:solidFill>
              </a:rPr>
              <a:t>smaller public programs include several university-based programs, such as Jordan University Hospital (JUH) in Amman and King Abdullah Hospital (KAH) in Irbid.</a:t>
            </a:r>
          </a:p>
        </p:txBody>
      </p:sp>
    </p:spTree>
    <p:extLst>
      <p:ext uri="{BB962C8B-B14F-4D97-AF65-F5344CB8AC3E}">
        <p14:creationId xmlns:p14="http://schemas.microsoft.com/office/powerpoint/2010/main" val="244571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57200"/>
            <a:ext cx="9144001"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53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t>Learning Objectives of this lecture:</a:t>
            </a:r>
            <a:endParaRPr lang="en-US" b="1" dirty="0"/>
          </a:p>
        </p:txBody>
      </p:sp>
      <p:sp>
        <p:nvSpPr>
          <p:cNvPr id="3" name="Content Placeholder 2"/>
          <p:cNvSpPr>
            <a:spLocks noGrp="1"/>
          </p:cNvSpPr>
          <p:nvPr>
            <p:ph idx="1"/>
          </p:nvPr>
        </p:nvSpPr>
        <p:spPr>
          <a:xfrm>
            <a:off x="304800" y="1417637"/>
            <a:ext cx="8534400" cy="5440363"/>
          </a:xfrm>
        </p:spPr>
        <p:txBody>
          <a:bodyPr>
            <a:normAutofit fontScale="85000" lnSpcReduction="10000"/>
          </a:bodyPr>
          <a:lstStyle/>
          <a:p>
            <a:pPr>
              <a:buNone/>
            </a:pPr>
            <a:r>
              <a:rPr lang="en-US" sz="4000" b="1" dirty="0" smtClean="0"/>
              <a:t>By the end of this lecture, you are going to:</a:t>
            </a:r>
          </a:p>
          <a:p>
            <a:pPr>
              <a:buNone/>
            </a:pPr>
            <a:r>
              <a:rPr lang="en-US" sz="4000" b="1" dirty="0" smtClean="0"/>
              <a:t>1. Understand the definition and, elements, and components of a health care system.</a:t>
            </a:r>
          </a:p>
          <a:p>
            <a:pPr>
              <a:buNone/>
            </a:pPr>
            <a:r>
              <a:rPr lang="en-US" sz="4000" b="1" dirty="0" smtClean="0"/>
              <a:t>2. Identify the goals of health systems.</a:t>
            </a:r>
          </a:p>
          <a:p>
            <a:pPr>
              <a:buNone/>
            </a:pPr>
            <a:r>
              <a:rPr lang="en-US" sz="4000" b="1" dirty="0" smtClean="0"/>
              <a:t>3. Describe the components of health care delivery system. </a:t>
            </a:r>
          </a:p>
          <a:p>
            <a:pPr>
              <a:buNone/>
            </a:pPr>
            <a:r>
              <a:rPr lang="en-US" sz="4000" b="1" dirty="0" smtClean="0"/>
              <a:t>4. Describe the Jordan health system, organization, financing, and expenditures.</a:t>
            </a:r>
          </a:p>
          <a:p>
            <a:pPr>
              <a:buNone/>
            </a:pPr>
            <a:r>
              <a:rPr lang="en-US" sz="4000" b="1" dirty="0" smtClean="0"/>
              <a:t> </a:t>
            </a:r>
            <a:endParaRPr lang="en-US" sz="4000" b="1" dirty="0"/>
          </a:p>
        </p:txBody>
      </p:sp>
    </p:spTree>
    <p:extLst>
      <p:ext uri="{BB962C8B-B14F-4D97-AF65-F5344CB8AC3E}">
        <p14:creationId xmlns:p14="http://schemas.microsoft.com/office/powerpoint/2010/main" val="4121394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altLang="en-US" b="1" dirty="0" smtClean="0">
                <a:solidFill>
                  <a:srgbClr val="FF0000"/>
                </a:solidFill>
                <a:latin typeface="+mn-lt"/>
                <a:cs typeface="Times New Roman" panose="02020603050405020304" pitchFamily="18" charset="0"/>
              </a:rPr>
              <a:t>Overall Health Care System in Jordan</a:t>
            </a:r>
          </a:p>
        </p:txBody>
      </p:sp>
      <p:sp>
        <p:nvSpPr>
          <p:cNvPr id="11267" name="Rectangle 3"/>
          <p:cNvSpPr>
            <a:spLocks noGrp="1" noChangeArrowheads="1"/>
          </p:cNvSpPr>
          <p:nvPr>
            <p:ph type="body" idx="1"/>
          </p:nvPr>
        </p:nvSpPr>
        <p:spPr>
          <a:xfrm>
            <a:off x="457200" y="1219200"/>
            <a:ext cx="8686800" cy="5410200"/>
          </a:xfrm>
        </p:spPr>
        <p:txBody>
          <a:bodyPr>
            <a:noAutofit/>
          </a:bodyPr>
          <a:lstStyle/>
          <a:p>
            <a:pPr marL="0" indent="0" eaLnBrk="1" hangingPunct="1">
              <a:lnSpc>
                <a:spcPct val="80000"/>
              </a:lnSpc>
              <a:buNone/>
            </a:pPr>
            <a:r>
              <a:rPr lang="en-US" altLang="en-US" sz="3600" b="1" dirty="0" smtClean="0">
                <a:solidFill>
                  <a:srgbClr val="0070C0"/>
                </a:solidFill>
                <a:cs typeface="Times New Roman" panose="02020603050405020304" pitchFamily="18" charset="0"/>
              </a:rPr>
              <a:t>The public sector :</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1. MOH</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2. Royal Medical Services</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3. Jordan University Hospital</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4. King Abdullah Hospital</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5. United Nation Relief Works Agency (UNRWA)</a:t>
            </a:r>
          </a:p>
          <a:p>
            <a:pPr eaLnBrk="1" hangingPunct="1">
              <a:lnSpc>
                <a:spcPct val="80000"/>
              </a:lnSpc>
              <a:buFont typeface="Wingdings" panose="05000000000000000000" pitchFamily="2" charset="2"/>
              <a:buNone/>
            </a:pPr>
            <a:endParaRPr lang="en-US" altLang="en-US" b="1" dirty="0" smtClean="0">
              <a:solidFill>
                <a:srgbClr val="0070C0"/>
              </a:solidFill>
              <a:cs typeface="Times New Roman" panose="02020603050405020304" pitchFamily="18" charset="0"/>
            </a:endParaRPr>
          </a:p>
          <a:p>
            <a:pPr marL="0" indent="0" eaLnBrk="1" hangingPunct="1">
              <a:lnSpc>
                <a:spcPct val="80000"/>
              </a:lnSpc>
              <a:buNone/>
            </a:pPr>
            <a:r>
              <a:rPr lang="en-US" altLang="en-US" sz="3600" b="1" dirty="0" smtClean="0">
                <a:solidFill>
                  <a:srgbClr val="0070C0"/>
                </a:solidFill>
                <a:cs typeface="Times New Roman" panose="02020603050405020304" pitchFamily="18" charset="0"/>
              </a:rPr>
              <a:t>The Private sector:</a:t>
            </a:r>
          </a:p>
          <a:p>
            <a:pPr eaLnBrk="1" hangingPunct="1">
              <a:lnSpc>
                <a:spcPct val="80000"/>
              </a:lnSpc>
              <a:buFont typeface="Wingdings" panose="05000000000000000000" pitchFamily="2" charset="2"/>
              <a:buNone/>
            </a:pPr>
            <a:r>
              <a:rPr lang="en-US" altLang="en-US" b="1" dirty="0" smtClean="0">
                <a:solidFill>
                  <a:srgbClr val="0070C0"/>
                </a:solidFill>
                <a:cs typeface="Times New Roman" panose="02020603050405020304" pitchFamily="18" charset="0"/>
              </a:rPr>
              <a:t>    1. Not – for Profit Hospitals : runs 9 hospitals </a:t>
            </a:r>
          </a:p>
          <a:p>
            <a:pPr eaLnBrk="1" hangingPunct="1">
              <a:lnSpc>
                <a:spcPct val="80000"/>
              </a:lnSpc>
              <a:buFont typeface="Wingdings" panose="05000000000000000000" pitchFamily="2" charset="2"/>
              <a:buNone/>
            </a:pPr>
            <a:r>
              <a:rPr lang="en-US" altLang="en-US" b="1" dirty="0">
                <a:solidFill>
                  <a:srgbClr val="0070C0"/>
                </a:solidFill>
                <a:cs typeface="Times New Roman" panose="02020603050405020304" pitchFamily="18" charset="0"/>
              </a:rPr>
              <a:t> </a:t>
            </a:r>
            <a:r>
              <a:rPr lang="en-US" altLang="en-US" b="1" dirty="0" smtClean="0">
                <a:solidFill>
                  <a:srgbClr val="0070C0"/>
                </a:solidFill>
                <a:cs typeface="Times New Roman" panose="02020603050405020304" pitchFamily="18" charset="0"/>
              </a:rPr>
              <a:t>   2. Private Hospitals :49 hospitals</a:t>
            </a:r>
          </a:p>
        </p:txBody>
      </p:sp>
    </p:spTree>
    <p:extLst>
      <p:ext uri="{BB962C8B-B14F-4D97-AF65-F5344CB8AC3E}">
        <p14:creationId xmlns:p14="http://schemas.microsoft.com/office/powerpoint/2010/main" val="190942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3589" y="0"/>
            <a:ext cx="8229600" cy="1143000"/>
          </a:xfrm>
        </p:spPr>
        <p:txBody>
          <a:bodyPr/>
          <a:lstStyle/>
          <a:p>
            <a:pPr eaLnBrk="1" hangingPunct="1"/>
            <a:r>
              <a:rPr lang="en-US" altLang="en-US" b="1" dirty="0" smtClean="0">
                <a:solidFill>
                  <a:srgbClr val="FF0000"/>
                </a:solidFill>
                <a:latin typeface="+mn-lt"/>
                <a:cs typeface="Times New Roman" panose="02020603050405020304" pitchFamily="18" charset="0"/>
              </a:rPr>
              <a:t>Jordan Health Care System  </a:t>
            </a:r>
            <a:endParaRPr lang="en-US" altLang="en-US" dirty="0" smtClean="0">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1"/>
          </p:nvPr>
        </p:nvSpPr>
        <p:spPr>
          <a:xfrm>
            <a:off x="457200" y="1143000"/>
            <a:ext cx="8229600" cy="5562600"/>
          </a:xfrm>
        </p:spPr>
        <p:txBody>
          <a:bodyPr>
            <a:noAutofit/>
          </a:bodyPr>
          <a:lstStyle/>
          <a:p>
            <a:pPr marL="0" indent="0" eaLnBrk="1" hangingPunct="1">
              <a:lnSpc>
                <a:spcPct val="80000"/>
              </a:lnSpc>
              <a:spcAft>
                <a:spcPts val="1200"/>
              </a:spcAft>
              <a:buNone/>
            </a:pPr>
            <a:r>
              <a:rPr lang="en-US" altLang="en-US" b="1" dirty="0" smtClean="0">
                <a:solidFill>
                  <a:srgbClr val="0070C0"/>
                </a:solidFill>
                <a:cs typeface="Times New Roman" panose="02020603050405020304" pitchFamily="18" charset="0"/>
              </a:rPr>
              <a:t>Ministry of Health: is the major institution financer and provider of health care services in Jordan.</a:t>
            </a:r>
          </a:p>
          <a:p>
            <a:pPr lvl="1" eaLnBrk="1" hangingPunct="1">
              <a:lnSpc>
                <a:spcPct val="80000"/>
              </a:lnSpc>
              <a:spcAft>
                <a:spcPts val="600"/>
              </a:spcAft>
              <a:buFont typeface="Wingdings" panose="05000000000000000000" pitchFamily="2" charset="2"/>
              <a:buChar char="q"/>
            </a:pPr>
            <a:r>
              <a:rPr lang="en-US" altLang="en-US" b="1" dirty="0" smtClean="0">
                <a:solidFill>
                  <a:srgbClr val="0070C0"/>
                </a:solidFill>
                <a:cs typeface="Times New Roman" panose="02020603050405020304" pitchFamily="18" charset="0"/>
              </a:rPr>
              <a:t>  (MOH) provides primary, secondary and tertiary health care services.</a:t>
            </a:r>
          </a:p>
          <a:p>
            <a:pPr lvl="1" eaLnBrk="1" hangingPunct="1">
              <a:lnSpc>
                <a:spcPct val="80000"/>
              </a:lnSpc>
              <a:buFont typeface="Wingdings" panose="05000000000000000000" pitchFamily="2" charset="2"/>
              <a:buChar char="q"/>
            </a:pPr>
            <a:r>
              <a:rPr lang="en-US" altLang="en-US" b="1" dirty="0" smtClean="0">
                <a:solidFill>
                  <a:srgbClr val="0070C0"/>
                </a:solidFill>
                <a:cs typeface="Times New Roman" panose="02020603050405020304" pitchFamily="18" charset="0"/>
              </a:rPr>
              <a:t>   Primary Health Care services are mainly delivered through an extensive primary health care network consisting of :</a:t>
            </a:r>
          </a:p>
          <a:p>
            <a:pPr marL="1295400" lvl="2" indent="-381000" eaLnBrk="1" hangingPunct="1">
              <a:lnSpc>
                <a:spcPct val="80000"/>
              </a:lnSpc>
            </a:pPr>
            <a:r>
              <a:rPr lang="en-US" altLang="en-US" sz="2800" b="1" dirty="0" smtClean="0">
                <a:solidFill>
                  <a:srgbClr val="0070C0"/>
                </a:solidFill>
                <a:cs typeface="Times New Roman" panose="02020603050405020304" pitchFamily="18" charset="0"/>
              </a:rPr>
              <a:t>84 comprehensive health centers</a:t>
            </a:r>
          </a:p>
          <a:p>
            <a:pPr marL="1295400" lvl="2" indent="-381000" eaLnBrk="1" hangingPunct="1">
              <a:lnSpc>
                <a:spcPct val="80000"/>
              </a:lnSpc>
            </a:pPr>
            <a:r>
              <a:rPr lang="en-US" altLang="en-US" sz="2800" b="1" dirty="0" smtClean="0">
                <a:solidFill>
                  <a:srgbClr val="0070C0"/>
                </a:solidFill>
                <a:cs typeface="Times New Roman" panose="02020603050405020304" pitchFamily="18" charset="0"/>
              </a:rPr>
              <a:t>368 primary health care centers</a:t>
            </a:r>
          </a:p>
          <a:p>
            <a:pPr marL="1295400" lvl="2" indent="-381000" eaLnBrk="1" hangingPunct="1">
              <a:lnSpc>
                <a:spcPct val="80000"/>
              </a:lnSpc>
            </a:pPr>
            <a:r>
              <a:rPr lang="en-US" altLang="en-US" sz="2800" b="1" dirty="0" smtClean="0">
                <a:solidFill>
                  <a:srgbClr val="0070C0"/>
                </a:solidFill>
                <a:cs typeface="Times New Roman" panose="02020603050405020304" pitchFamily="18" charset="0"/>
              </a:rPr>
              <a:t>227 </a:t>
            </a:r>
            <a:r>
              <a:rPr lang="en-US" altLang="en-US" sz="2800" b="1" dirty="0">
                <a:solidFill>
                  <a:srgbClr val="0070C0"/>
                </a:solidFill>
                <a:cs typeface="Times New Roman" panose="02020603050405020304" pitchFamily="18" charset="0"/>
              </a:rPr>
              <a:t>v</a:t>
            </a:r>
            <a:r>
              <a:rPr lang="en-US" altLang="en-US" sz="2800" b="1" dirty="0" smtClean="0">
                <a:solidFill>
                  <a:srgbClr val="0070C0"/>
                </a:solidFill>
                <a:cs typeface="Times New Roman" panose="02020603050405020304" pitchFamily="18" charset="0"/>
              </a:rPr>
              <a:t>illage Clinics </a:t>
            </a:r>
          </a:p>
          <a:p>
            <a:pPr marL="1295400" lvl="2" indent="-381000" eaLnBrk="1" hangingPunct="1">
              <a:lnSpc>
                <a:spcPct val="80000"/>
              </a:lnSpc>
            </a:pPr>
            <a:r>
              <a:rPr lang="en-US" altLang="en-US" sz="2800" b="1" dirty="0" smtClean="0">
                <a:solidFill>
                  <a:srgbClr val="0070C0"/>
                </a:solidFill>
                <a:cs typeface="Times New Roman" panose="02020603050405020304" pitchFamily="18" charset="0"/>
              </a:rPr>
              <a:t>422 MCH Centers and 369 oral health clinics. </a:t>
            </a:r>
          </a:p>
          <a:p>
            <a:pPr marL="533400" indent="-533400" eaLnBrk="1" hangingPunct="1">
              <a:lnSpc>
                <a:spcPct val="80000"/>
              </a:lnSpc>
              <a:buFont typeface="Wingdings" panose="05000000000000000000" pitchFamily="2" charset="2"/>
              <a:buNone/>
            </a:pPr>
            <a:endParaRPr lang="en-US" altLang="en-US" b="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436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44000" cy="5029200"/>
          </a:xfrm>
          <a:prstGeom prst="rect">
            <a:avLst/>
          </a:prstGeom>
        </p:spPr>
      </p:pic>
      <p:sp>
        <p:nvSpPr>
          <p:cNvPr id="3" name="TextBox 2"/>
          <p:cNvSpPr txBox="1"/>
          <p:nvPr/>
        </p:nvSpPr>
        <p:spPr>
          <a:xfrm>
            <a:off x="685800" y="304800"/>
            <a:ext cx="7086600" cy="646331"/>
          </a:xfrm>
          <a:prstGeom prst="rect">
            <a:avLst/>
          </a:prstGeom>
          <a:noFill/>
        </p:spPr>
        <p:txBody>
          <a:bodyPr wrap="square" rtlCol="0">
            <a:spAutoFit/>
          </a:bodyPr>
          <a:lstStyle/>
          <a:p>
            <a:r>
              <a:rPr lang="en-US" sz="3600" b="1" dirty="0" smtClean="0">
                <a:solidFill>
                  <a:srgbClr val="FF0000"/>
                </a:solidFill>
              </a:rPr>
              <a:t>Insured population in Jordan</a:t>
            </a:r>
            <a:endParaRPr lang="en-US" sz="3600" b="1" dirty="0">
              <a:solidFill>
                <a:srgbClr val="FF0000"/>
              </a:solidFill>
            </a:endParaRPr>
          </a:p>
        </p:txBody>
      </p:sp>
    </p:spTree>
    <p:extLst>
      <p:ext uri="{BB962C8B-B14F-4D97-AF65-F5344CB8AC3E}">
        <p14:creationId xmlns:p14="http://schemas.microsoft.com/office/powerpoint/2010/main" val="62892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84800"/>
            <a:ext cx="7772400" cy="6773200"/>
          </a:xfrm>
          <a:prstGeom prst="rect">
            <a:avLst/>
          </a:prstGeom>
        </p:spPr>
      </p:pic>
      <p:sp>
        <p:nvSpPr>
          <p:cNvPr id="7" name="Right Arrow 6"/>
          <p:cNvSpPr/>
          <p:nvPr/>
        </p:nvSpPr>
        <p:spPr>
          <a:xfrm>
            <a:off x="6096000" y="3471400"/>
            <a:ext cx="381000" cy="11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096000" y="46482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96000" y="24384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096000" y="2895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96000" y="66294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60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52" y="1295400"/>
            <a:ext cx="8962706" cy="3733800"/>
          </a:xfrm>
          <a:prstGeom prst="rect">
            <a:avLst/>
          </a:prstGeom>
        </p:spPr>
      </p:pic>
    </p:spTree>
    <p:extLst>
      <p:ext uri="{BB962C8B-B14F-4D97-AF65-F5344CB8AC3E}">
        <p14:creationId xmlns:p14="http://schemas.microsoft.com/office/powerpoint/2010/main" val="28951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6439"/>
            <a:ext cx="5139715" cy="6886148"/>
          </a:xfrm>
          <a:prstGeom prst="rect">
            <a:avLst/>
          </a:prstGeom>
        </p:spPr>
      </p:pic>
    </p:spTree>
    <p:extLst>
      <p:ext uri="{BB962C8B-B14F-4D97-AF65-F5344CB8AC3E}">
        <p14:creationId xmlns:p14="http://schemas.microsoft.com/office/powerpoint/2010/main" val="143775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60" y="1071563"/>
            <a:ext cx="8676070" cy="4701334"/>
          </a:xfrm>
          <a:prstGeom prst="rect">
            <a:avLst/>
          </a:prstGeom>
        </p:spPr>
      </p:pic>
    </p:spTree>
    <p:extLst>
      <p:ext uri="{BB962C8B-B14F-4D97-AF65-F5344CB8AC3E}">
        <p14:creationId xmlns:p14="http://schemas.microsoft.com/office/powerpoint/2010/main" val="889175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rPr>
              <a:t>Why Study Health Systems?</a:t>
            </a:r>
            <a:endParaRPr lang="en-US" b="1" dirty="0">
              <a:solidFill>
                <a:srgbClr val="FF0000"/>
              </a:solidFill>
            </a:endParaRPr>
          </a:p>
        </p:txBody>
      </p:sp>
      <p:sp>
        <p:nvSpPr>
          <p:cNvPr id="3" name="Content Placeholder 2"/>
          <p:cNvSpPr>
            <a:spLocks noGrp="1"/>
          </p:cNvSpPr>
          <p:nvPr>
            <p:ph idx="1"/>
          </p:nvPr>
        </p:nvSpPr>
        <p:spPr>
          <a:xfrm>
            <a:off x="457200" y="1600200"/>
            <a:ext cx="8229600" cy="5105400"/>
          </a:xfrm>
        </p:spPr>
        <p:txBody>
          <a:bodyPr>
            <a:normAutofit/>
          </a:bodyPr>
          <a:lstStyle/>
          <a:p>
            <a:pPr lvl="0" defTabSz="457200">
              <a:spcBef>
                <a:spcPts val="1000"/>
              </a:spcBef>
              <a:spcAft>
                <a:spcPts val="1200"/>
              </a:spcAft>
              <a:buClr>
                <a:srgbClr val="ACD433"/>
              </a:buClr>
              <a:buSzPct val="80000"/>
              <a:buFont typeface="Wingdings 3" charset="2"/>
              <a:buChar char=""/>
            </a:pPr>
            <a:r>
              <a:rPr lang="en-US" sz="2400" b="1" dirty="0">
                <a:solidFill>
                  <a:srgbClr val="0070C0"/>
                </a:solidFill>
                <a:latin typeface="Century Gothic" panose="020B0502020202020204"/>
                <a:ea typeface="+mj-ea"/>
                <a:cs typeface="+mj-cs"/>
              </a:rPr>
              <a:t>Health systems are one of the several determinants of health, and high-performing health systems can improve the health of populations</a:t>
            </a:r>
            <a:r>
              <a:rPr lang="en-US" sz="2400" b="1" dirty="0" smtClean="0">
                <a:solidFill>
                  <a:srgbClr val="0070C0"/>
                </a:solidFill>
                <a:latin typeface="Century Gothic" panose="020B0502020202020204"/>
                <a:ea typeface="+mj-ea"/>
                <a:cs typeface="+mj-cs"/>
              </a:rPr>
              <a:t>.</a:t>
            </a:r>
          </a:p>
          <a:p>
            <a:pPr defTabSz="457200">
              <a:spcBef>
                <a:spcPts val="1000"/>
              </a:spcBef>
              <a:spcAft>
                <a:spcPts val="1200"/>
              </a:spcAft>
              <a:buClr>
                <a:srgbClr val="ACD433"/>
              </a:buClr>
              <a:buSzPct val="80000"/>
              <a:buFont typeface="Wingdings 3" charset="2"/>
              <a:buChar char=""/>
            </a:pPr>
            <a:r>
              <a:rPr lang="en-US" sz="2400" b="1" dirty="0" smtClean="0">
                <a:solidFill>
                  <a:srgbClr val="0070C0"/>
                </a:solidFill>
                <a:latin typeface="Century Gothic" panose="020B0502020202020204"/>
                <a:ea typeface="+mj-ea"/>
                <a:cs typeface="+mj-cs"/>
              </a:rPr>
              <a:t> </a:t>
            </a:r>
            <a:r>
              <a:rPr lang="en-US" sz="2800" b="1" dirty="0">
                <a:solidFill>
                  <a:srgbClr val="0070C0"/>
                </a:solidFill>
                <a:latin typeface="Calibri" panose="020F0502020204030204" pitchFamily="34" charset="0"/>
              </a:rPr>
              <a:t>The way Health Systems are designed, managed, and financed affects people’s lives and livelihoods. </a:t>
            </a:r>
            <a:endParaRPr lang="en-US" sz="2800" b="1" dirty="0" smtClean="0">
              <a:solidFill>
                <a:srgbClr val="0070C0"/>
              </a:solidFill>
              <a:latin typeface="Calibri" panose="020F0502020204030204" pitchFamily="34" charset="0"/>
            </a:endParaRPr>
          </a:p>
          <a:p>
            <a:pPr defTabSz="457200">
              <a:spcBef>
                <a:spcPts val="1000"/>
              </a:spcBef>
              <a:spcAft>
                <a:spcPts val="1200"/>
              </a:spcAft>
              <a:buClr>
                <a:srgbClr val="ACD433"/>
              </a:buClr>
              <a:buSzPct val="80000"/>
              <a:buFont typeface="Wingdings 3" charset="2"/>
              <a:buChar char=""/>
            </a:pPr>
            <a:r>
              <a:rPr lang="en-US" sz="2800" b="1" dirty="0">
                <a:solidFill>
                  <a:srgbClr val="0070C0"/>
                </a:solidFill>
                <a:latin typeface="Calibri" panose="020F0502020204030204" pitchFamily="34" charset="0"/>
              </a:rPr>
              <a:t>Preventable deaths and disability is disproportionately borne by the poor</a:t>
            </a:r>
            <a:r>
              <a:rPr lang="en-US" sz="2800" b="1" dirty="0" smtClean="0">
                <a:solidFill>
                  <a:srgbClr val="0070C0"/>
                </a:solidFill>
                <a:latin typeface="Calibri" panose="020F0502020204030204" pitchFamily="34" charset="0"/>
              </a:rPr>
              <a:t>.</a:t>
            </a:r>
            <a:endParaRPr lang="en-US" sz="2800" b="1" dirty="0">
              <a:solidFill>
                <a:srgbClr val="0070C0"/>
              </a:solidFill>
              <a:latin typeface="Calibri" panose="020F0502020204030204" pitchFamily="34" charset="0"/>
            </a:endParaRPr>
          </a:p>
          <a:p>
            <a:pPr defTabSz="457200">
              <a:spcBef>
                <a:spcPts val="1000"/>
              </a:spcBef>
              <a:spcAft>
                <a:spcPts val="1200"/>
              </a:spcAft>
              <a:buClr>
                <a:srgbClr val="ACD433"/>
              </a:buClr>
              <a:buSzPct val="80000"/>
              <a:buFont typeface="Wingdings 3" charset="2"/>
              <a:buChar char=""/>
            </a:pPr>
            <a:r>
              <a:rPr lang="en-US" sz="2800" b="1" dirty="0">
                <a:solidFill>
                  <a:srgbClr val="0070C0"/>
                </a:solidFill>
                <a:latin typeface="Calibri" panose="020F0502020204030204" pitchFamily="34" charset="0"/>
              </a:rPr>
              <a:t>Responsibility of health system performance lies on the government.</a:t>
            </a:r>
          </a:p>
          <a:p>
            <a:pPr lvl="0" defTabSz="457200">
              <a:spcBef>
                <a:spcPts val="1000"/>
              </a:spcBef>
              <a:spcAft>
                <a:spcPts val="1200"/>
              </a:spcAft>
              <a:buClr>
                <a:srgbClr val="ACD433"/>
              </a:buClr>
              <a:buSzPct val="80000"/>
              <a:buFont typeface="Wingdings 3" charset="2"/>
              <a:buChar char=""/>
            </a:pPr>
            <a:endParaRPr lang="en-US" sz="2400" b="1" dirty="0">
              <a:solidFill>
                <a:srgbClr val="0070C0"/>
              </a:solidFill>
              <a:latin typeface="Century Gothic" panose="020B0502020202020204"/>
              <a:ea typeface="+mj-ea"/>
              <a:cs typeface="+mj-cs"/>
            </a:endParaRPr>
          </a:p>
          <a:p>
            <a:endParaRPr lang="en-US" b="1" dirty="0">
              <a:solidFill>
                <a:srgbClr val="0070C0"/>
              </a:solidFill>
            </a:endParaRPr>
          </a:p>
        </p:txBody>
      </p:sp>
    </p:spTree>
    <p:extLst>
      <p:ext uri="{BB962C8B-B14F-4D97-AF65-F5344CB8AC3E}">
        <p14:creationId xmlns:p14="http://schemas.microsoft.com/office/powerpoint/2010/main" val="232056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b="1" dirty="0">
                <a:solidFill>
                  <a:srgbClr val="FF0000"/>
                </a:solidFill>
              </a:rPr>
              <a:t>Why Study Health Systems?</a:t>
            </a:r>
            <a:endParaRPr lang="en-US" dirty="0"/>
          </a:p>
        </p:txBody>
      </p:sp>
      <p:sp>
        <p:nvSpPr>
          <p:cNvPr id="3" name="Content Placeholder 2"/>
          <p:cNvSpPr>
            <a:spLocks noGrp="1"/>
          </p:cNvSpPr>
          <p:nvPr>
            <p:ph idx="1"/>
          </p:nvPr>
        </p:nvSpPr>
        <p:spPr>
          <a:xfrm>
            <a:off x="457200" y="1219200"/>
            <a:ext cx="8458200" cy="5562600"/>
          </a:xfrm>
        </p:spPr>
        <p:txBody>
          <a:bodyPr>
            <a:normAutofit fontScale="92500"/>
          </a:bodyPr>
          <a:lstStyle/>
          <a:p>
            <a:pPr lvl="0" defTabSz="457200">
              <a:lnSpc>
                <a:spcPct val="120000"/>
              </a:lnSpc>
              <a:spcBef>
                <a:spcPts val="600"/>
              </a:spcBef>
              <a:spcAft>
                <a:spcPts val="1200"/>
              </a:spcAft>
              <a:buClr>
                <a:srgbClr val="ACD433"/>
              </a:buClr>
              <a:buSzPct val="80000"/>
              <a:buFont typeface="Wingdings 3" charset="2"/>
              <a:buChar char=""/>
            </a:pPr>
            <a:r>
              <a:rPr lang="en-US" sz="3000" b="1" dirty="0" smtClean="0">
                <a:solidFill>
                  <a:srgbClr val="0070C0"/>
                </a:solidFill>
                <a:latin typeface="Calibri" panose="020F0502020204030204" pitchFamily="34" charset="0"/>
                <a:ea typeface="+mj-ea"/>
                <a:cs typeface="+mj-cs"/>
              </a:rPr>
              <a:t>The </a:t>
            </a:r>
            <a:r>
              <a:rPr lang="en-US" sz="3000" b="1" dirty="0">
                <a:solidFill>
                  <a:srgbClr val="0070C0"/>
                </a:solidFill>
                <a:latin typeface="Calibri" panose="020F0502020204030204" pitchFamily="34" charset="0"/>
                <a:ea typeface="+mj-ea"/>
                <a:cs typeface="+mj-cs"/>
              </a:rPr>
              <a:t>difference between a well-performing health system and one that is failing (falling short of their performance potential) can be measured in death, disability, impoverishment, humiliation and despair. </a:t>
            </a:r>
          </a:p>
          <a:p>
            <a:pPr lvl="0" defTabSz="457200">
              <a:lnSpc>
                <a:spcPct val="120000"/>
              </a:lnSpc>
              <a:spcBef>
                <a:spcPts val="0"/>
              </a:spcBef>
              <a:spcAft>
                <a:spcPts val="1200"/>
              </a:spcAft>
              <a:buClr>
                <a:srgbClr val="ACD433"/>
              </a:buClr>
              <a:buSzPct val="80000"/>
              <a:buFont typeface="Wingdings 3" charset="2"/>
              <a:buChar char=""/>
            </a:pPr>
            <a:r>
              <a:rPr lang="en-US" sz="2600" b="1" dirty="0" smtClean="0">
                <a:solidFill>
                  <a:srgbClr val="0070C0"/>
                </a:solidFill>
                <a:latin typeface="Century Gothic" panose="020B0502020202020204"/>
                <a:ea typeface="+mj-ea"/>
                <a:cs typeface="+mj-cs"/>
              </a:rPr>
              <a:t>In </a:t>
            </a:r>
            <a:r>
              <a:rPr lang="en-US" sz="2600" b="1" dirty="0">
                <a:solidFill>
                  <a:srgbClr val="0070C0"/>
                </a:solidFill>
                <a:latin typeface="Century Gothic" panose="020B0502020202020204"/>
                <a:ea typeface="+mj-ea"/>
                <a:cs typeface="+mj-cs"/>
              </a:rPr>
              <a:t>the Health Systems perspective we get out of the “health” box, in thinking that only medical services and technologies are important; rather, in Systems perspective, we address inequalities in income and housing, seatbelt laws, safe roads, antismoking legislation, firearm legislation, workplace safety all help to maintain good health. </a:t>
            </a:r>
          </a:p>
          <a:p>
            <a:endParaRPr lang="en-US" dirty="0">
              <a:solidFill>
                <a:srgbClr val="0070C0"/>
              </a:solidFill>
            </a:endParaRPr>
          </a:p>
        </p:txBody>
      </p:sp>
    </p:spTree>
    <p:extLst>
      <p:ext uri="{BB962C8B-B14F-4D97-AF65-F5344CB8AC3E}">
        <p14:creationId xmlns:p14="http://schemas.microsoft.com/office/powerpoint/2010/main" val="2885653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b="1" dirty="0" smtClean="0">
                <a:solidFill>
                  <a:srgbClr val="FF0000"/>
                </a:solidFill>
                <a:latin typeface="+mn-lt"/>
              </a:rPr>
              <a:t>Levels of Health Care</a:t>
            </a:r>
            <a:endParaRPr lang="en-US" b="1" dirty="0">
              <a:solidFill>
                <a:srgbClr val="FF0000"/>
              </a:solidFill>
              <a:latin typeface="+mn-lt"/>
            </a:endParaRPr>
          </a:p>
        </p:txBody>
      </p:sp>
      <p:sp>
        <p:nvSpPr>
          <p:cNvPr id="5" name="Content Placeholder 4"/>
          <p:cNvSpPr>
            <a:spLocks noGrp="1"/>
          </p:cNvSpPr>
          <p:nvPr>
            <p:ph idx="1"/>
          </p:nvPr>
        </p:nvSpPr>
        <p:spPr>
          <a:xfrm>
            <a:off x="1219200" y="1524000"/>
            <a:ext cx="7315200" cy="4648200"/>
          </a:xfrm>
        </p:spPr>
        <p:txBody>
          <a:bodyPr>
            <a:normAutofit/>
          </a:bodyPr>
          <a:lstStyle/>
          <a:p>
            <a:pPr>
              <a:buNone/>
            </a:pPr>
            <a:r>
              <a:rPr lang="en-US" sz="3600" dirty="0" smtClean="0">
                <a:solidFill>
                  <a:srgbClr val="0070C0"/>
                </a:solidFill>
                <a:latin typeface="Calibri" pitchFamily="34" charset="0"/>
                <a:cs typeface="Arial" pitchFamily="34" charset="0"/>
              </a:rPr>
              <a:t>One concept is essential to understanding the “topography” of any health care system, is the organization of care into </a:t>
            </a:r>
            <a:r>
              <a:rPr lang="en-US" sz="3600" b="1" dirty="0" smtClean="0">
                <a:solidFill>
                  <a:srgbClr val="0070C0"/>
                </a:solidFill>
                <a:latin typeface="Calibri" pitchFamily="34" charset="0"/>
                <a:cs typeface="Arial" pitchFamily="34" charset="0"/>
              </a:rPr>
              <a:t>primary</a:t>
            </a:r>
            <a:r>
              <a:rPr lang="en-US" sz="3600" dirty="0" smtClean="0">
                <a:solidFill>
                  <a:srgbClr val="0070C0"/>
                </a:solidFill>
                <a:latin typeface="Calibri" pitchFamily="34" charset="0"/>
                <a:cs typeface="Arial" pitchFamily="34" charset="0"/>
              </a:rPr>
              <a:t>, </a:t>
            </a:r>
            <a:r>
              <a:rPr lang="en-US" sz="3600" b="1" dirty="0" smtClean="0">
                <a:solidFill>
                  <a:srgbClr val="0070C0"/>
                </a:solidFill>
                <a:latin typeface="Calibri" pitchFamily="34" charset="0"/>
                <a:cs typeface="Arial" pitchFamily="34" charset="0"/>
              </a:rPr>
              <a:t>secondary</a:t>
            </a:r>
            <a:r>
              <a:rPr lang="en-US" sz="3600" dirty="0" smtClean="0">
                <a:solidFill>
                  <a:srgbClr val="0070C0"/>
                </a:solidFill>
                <a:latin typeface="Calibri" pitchFamily="34" charset="0"/>
                <a:cs typeface="Arial" pitchFamily="34" charset="0"/>
              </a:rPr>
              <a:t>, and </a:t>
            </a:r>
            <a:r>
              <a:rPr lang="en-US" sz="3600" b="1" dirty="0" smtClean="0">
                <a:solidFill>
                  <a:srgbClr val="0070C0"/>
                </a:solidFill>
                <a:latin typeface="Calibri" pitchFamily="34" charset="0"/>
                <a:cs typeface="Arial" pitchFamily="34" charset="0"/>
              </a:rPr>
              <a:t>tertiary</a:t>
            </a:r>
            <a:r>
              <a:rPr lang="en-US" sz="3600" dirty="0" smtClean="0">
                <a:solidFill>
                  <a:srgbClr val="0070C0"/>
                </a:solidFill>
                <a:latin typeface="Calibri" pitchFamily="34" charset="0"/>
                <a:cs typeface="Arial" pitchFamily="34" charset="0"/>
              </a:rPr>
              <a:t> levels.</a:t>
            </a:r>
          </a:p>
        </p:txBody>
      </p:sp>
    </p:spTree>
    <p:extLst>
      <p:ext uri="{BB962C8B-B14F-4D97-AF65-F5344CB8AC3E}">
        <p14:creationId xmlns:p14="http://schemas.microsoft.com/office/powerpoint/2010/main" val="154448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normAutofit/>
          </a:bodyPr>
          <a:lstStyle/>
          <a:p>
            <a:pPr algn="l"/>
            <a:r>
              <a:rPr lang="en-US" b="1" dirty="0" smtClean="0"/>
              <a:t>What is a Health Care System? </a:t>
            </a:r>
            <a:endParaRPr lang="en-US" b="1" dirty="0"/>
          </a:p>
        </p:txBody>
      </p:sp>
      <p:sp>
        <p:nvSpPr>
          <p:cNvPr id="5" name="Content Placeholder 4"/>
          <p:cNvSpPr>
            <a:spLocks noGrp="1"/>
          </p:cNvSpPr>
          <p:nvPr>
            <p:ph idx="1"/>
          </p:nvPr>
        </p:nvSpPr>
        <p:spPr>
          <a:xfrm>
            <a:off x="457200" y="1447800"/>
            <a:ext cx="8229600" cy="5181600"/>
          </a:xfrm>
        </p:spPr>
        <p:txBody>
          <a:bodyPr>
            <a:normAutofit fontScale="85000" lnSpcReduction="20000"/>
          </a:bodyPr>
          <a:lstStyle/>
          <a:p>
            <a:pPr>
              <a:buNone/>
            </a:pPr>
            <a:r>
              <a:rPr lang="en-US" sz="3800" b="1" dirty="0" smtClean="0"/>
              <a:t>What is a System?</a:t>
            </a:r>
          </a:p>
          <a:p>
            <a:pPr>
              <a:buNone/>
            </a:pPr>
            <a:endParaRPr lang="en-US" sz="1400" b="1" dirty="0" smtClean="0"/>
          </a:p>
          <a:p>
            <a:r>
              <a:rPr lang="en-US" sz="3500" dirty="0" smtClean="0"/>
              <a:t>System: “a set or arrangement of things connected or related to form a unity or organic whole”. </a:t>
            </a:r>
          </a:p>
          <a:p>
            <a:r>
              <a:rPr lang="en-US" sz="3500" dirty="0" smtClean="0"/>
              <a:t>System: “a collection of components organized to accomplish a specific function or a set of functions”. </a:t>
            </a:r>
          </a:p>
          <a:p>
            <a:pPr>
              <a:buNone/>
            </a:pPr>
            <a:endParaRPr lang="en-US" sz="3500" dirty="0" smtClean="0"/>
          </a:p>
          <a:p>
            <a:pPr>
              <a:buFont typeface="Wingdings" pitchFamily="2" charset="2"/>
              <a:buChar char="ü"/>
            </a:pPr>
            <a:r>
              <a:rPr lang="en-US" sz="3000" dirty="0" smtClean="0"/>
              <a:t>The parts of a system can be referred to as its elements or components</a:t>
            </a:r>
          </a:p>
          <a:p>
            <a:pPr>
              <a:buFont typeface="Wingdings" pitchFamily="2" charset="2"/>
              <a:buChar char="ü"/>
            </a:pPr>
            <a:r>
              <a:rPr lang="en-US" sz="3000" dirty="0" smtClean="0"/>
              <a:t> The environment of the system is defined as all of the factors that affect the system and are affected by it. </a:t>
            </a:r>
            <a:endParaRPr lang="en-US" sz="3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pPr algn="l"/>
            <a:r>
              <a:rPr lang="en-US" b="1" dirty="0" smtClean="0"/>
              <a:t>1. Primary Care:</a:t>
            </a:r>
            <a:endParaRPr lang="en-US" b="1" dirty="0"/>
          </a:p>
        </p:txBody>
      </p:sp>
      <p:sp>
        <p:nvSpPr>
          <p:cNvPr id="5" name="Content Placeholder 4"/>
          <p:cNvSpPr>
            <a:spLocks noGrp="1"/>
          </p:cNvSpPr>
          <p:nvPr>
            <p:ph idx="1"/>
          </p:nvPr>
        </p:nvSpPr>
        <p:spPr>
          <a:xfrm>
            <a:off x="304800" y="914400"/>
            <a:ext cx="8686800" cy="5715000"/>
          </a:xfrm>
        </p:spPr>
        <p:txBody>
          <a:bodyPr>
            <a:normAutofit fontScale="25000" lnSpcReduction="20000"/>
          </a:bodyPr>
          <a:lstStyle/>
          <a:p>
            <a:pPr marL="0" indent="0">
              <a:buNone/>
            </a:pPr>
            <a:endParaRPr lang="en-US" sz="8600" dirty="0">
              <a:latin typeface="Calibri" pitchFamily="34" charset="0"/>
              <a:cs typeface="Arial" pitchFamily="34" charset="0"/>
            </a:endParaRPr>
          </a:p>
          <a:p>
            <a:pPr marL="0" indent="0">
              <a:buNone/>
            </a:pPr>
            <a:r>
              <a:rPr lang="en-US" sz="12800" b="1" dirty="0" smtClean="0">
                <a:latin typeface="Calibri" pitchFamily="34" charset="0"/>
                <a:cs typeface="Arial" pitchFamily="34" charset="0"/>
              </a:rPr>
              <a:t>Primary Care </a:t>
            </a:r>
            <a:r>
              <a:rPr lang="en-US" sz="12800" dirty="0" smtClean="0">
                <a:latin typeface="Calibri" pitchFamily="34" charset="0"/>
                <a:cs typeface="Arial" pitchFamily="34" charset="0"/>
              </a:rPr>
              <a:t>is the usual point at which an individual enters the health care system. </a:t>
            </a:r>
          </a:p>
          <a:p>
            <a:pPr>
              <a:buNone/>
            </a:pPr>
            <a:r>
              <a:rPr lang="en-US" sz="12800" dirty="0" smtClean="0">
                <a:latin typeface="Calibri" pitchFamily="34" charset="0"/>
                <a:cs typeface="Arial" pitchFamily="34" charset="0"/>
              </a:rPr>
              <a:t>It involves common health problems (</a:t>
            </a:r>
            <a:r>
              <a:rPr lang="en-US" sz="12800" dirty="0" err="1" smtClean="0">
                <a:latin typeface="Calibri" pitchFamily="34" charset="0"/>
                <a:cs typeface="Arial" pitchFamily="34" charset="0"/>
              </a:rPr>
              <a:t>eg</a:t>
            </a:r>
            <a:r>
              <a:rPr lang="en-US" sz="12800" dirty="0" smtClean="0">
                <a:latin typeface="Calibri" pitchFamily="34" charset="0"/>
                <a:cs typeface="Arial" pitchFamily="34" charset="0"/>
              </a:rPr>
              <a:t>, sore throat, sprained ankle, or hypertension) and preventive measures (e.g., vaccinations) that account for 80%-90% of visits to a physician or other caregivers. </a:t>
            </a:r>
          </a:p>
          <a:p>
            <a:pPr>
              <a:buNone/>
            </a:pPr>
            <a:r>
              <a:rPr lang="en-US" sz="12800" b="1" dirty="0" smtClean="0">
                <a:latin typeface="Calibri" pitchFamily="34" charset="0"/>
                <a:cs typeface="Arial" pitchFamily="34" charset="0"/>
              </a:rPr>
              <a:t>Its major task is the early detection and prevention of disease</a:t>
            </a:r>
            <a:r>
              <a:rPr lang="en-US" sz="12800" dirty="0" smtClean="0">
                <a:latin typeface="Calibri" pitchFamily="34" charset="0"/>
                <a:cs typeface="Arial" pitchFamily="34" charset="0"/>
              </a:rPr>
              <a:t>. This level of care contains the routine care of individuals with common health problems and chronic illnesses that can be managed in the home or through periodic visits to an outpatient facility. </a:t>
            </a:r>
          </a:p>
          <a:p>
            <a:pPr>
              <a:buNone/>
            </a:pPr>
            <a:endParaRPr lang="en-US" sz="8600" dirty="0" smtClean="0">
              <a:latin typeface="Calibri" pitchFamily="34" charset="0"/>
              <a:cs typeface="Arial" pitchFamily="34" charset="0"/>
            </a:endParaRPr>
          </a:p>
        </p:txBody>
      </p:sp>
    </p:spTree>
    <p:extLst>
      <p:ext uri="{BB962C8B-B14F-4D97-AF65-F5344CB8AC3E}">
        <p14:creationId xmlns:p14="http://schemas.microsoft.com/office/powerpoint/2010/main" val="1859848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6155" y="381000"/>
            <a:ext cx="7333445" cy="639762"/>
          </a:xfrm>
        </p:spPr>
        <p:txBody>
          <a:bodyPr>
            <a:noAutofit/>
          </a:bodyPr>
          <a:lstStyle/>
          <a:p>
            <a:pPr algn="l"/>
            <a:r>
              <a:rPr lang="en-US" b="1" dirty="0" smtClean="0"/>
              <a:t>Primary care, cont.</a:t>
            </a:r>
            <a:endParaRPr lang="en-US" b="1" dirty="0"/>
          </a:p>
        </p:txBody>
      </p:sp>
      <p:sp>
        <p:nvSpPr>
          <p:cNvPr id="5" name="Content Placeholder 4"/>
          <p:cNvSpPr>
            <a:spLocks noGrp="1"/>
          </p:cNvSpPr>
          <p:nvPr>
            <p:ph idx="1"/>
          </p:nvPr>
        </p:nvSpPr>
        <p:spPr>
          <a:xfrm>
            <a:off x="685800" y="1143000"/>
            <a:ext cx="7848600" cy="5486400"/>
          </a:xfrm>
        </p:spPr>
        <p:txBody>
          <a:bodyPr>
            <a:normAutofit/>
          </a:bodyPr>
          <a:lstStyle/>
          <a:p>
            <a:pPr>
              <a:buNone/>
            </a:pPr>
            <a:endParaRPr lang="en-US" sz="4800" dirty="0" smtClean="0">
              <a:latin typeface="Calibri" pitchFamily="34" charset="0"/>
              <a:cs typeface="Arial" pitchFamily="34" charset="0"/>
            </a:endParaRPr>
          </a:p>
          <a:p>
            <a:pPr>
              <a:buNone/>
            </a:pPr>
            <a:r>
              <a:rPr lang="en-US" sz="3600" dirty="0" smtClean="0">
                <a:latin typeface="Calibri" pitchFamily="34" charset="0"/>
                <a:cs typeface="Arial" pitchFamily="34" charset="0"/>
              </a:rPr>
              <a:t>Care givers at this level are </a:t>
            </a:r>
            <a:r>
              <a:rPr lang="en-US" sz="3600" b="1" dirty="0" smtClean="0">
                <a:latin typeface="Calibri" pitchFamily="34" charset="0"/>
                <a:cs typeface="Arial" pitchFamily="34" charset="0"/>
              </a:rPr>
              <a:t>general practitioners (PG’s) </a:t>
            </a:r>
            <a:r>
              <a:rPr lang="en-US" sz="3600" dirty="0" smtClean="0">
                <a:latin typeface="Calibri" pitchFamily="34" charset="0"/>
                <a:cs typeface="Arial" pitchFamily="34" charset="0"/>
              </a:rPr>
              <a:t>who’s main responsibility is ambulatory care. </a:t>
            </a:r>
          </a:p>
          <a:p>
            <a:pPr>
              <a:buNone/>
            </a:pPr>
            <a:r>
              <a:rPr lang="en-US" sz="3600" dirty="0" smtClean="0">
                <a:latin typeface="Calibri" pitchFamily="34" charset="0"/>
                <a:cs typeface="Arial" pitchFamily="34" charset="0"/>
              </a:rPr>
              <a:t>They can be located in community and neighborhood health centers, hospital outpatient departments, physicians' offices, and school and college health units.</a:t>
            </a:r>
          </a:p>
          <a:p>
            <a:pPr>
              <a:buNone/>
            </a:pPr>
            <a:endParaRPr lang="en-US" sz="8600" dirty="0" smtClean="0">
              <a:latin typeface="Calibri" pitchFamily="34" charset="0"/>
              <a:cs typeface="Arial" pitchFamily="34" charset="0"/>
            </a:endParaRPr>
          </a:p>
        </p:txBody>
      </p:sp>
    </p:spTree>
    <p:extLst>
      <p:ext uri="{BB962C8B-B14F-4D97-AF65-F5344CB8AC3E}">
        <p14:creationId xmlns:p14="http://schemas.microsoft.com/office/powerpoint/2010/main" val="2314326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229600" cy="792162"/>
          </a:xfrm>
        </p:spPr>
        <p:txBody>
          <a:bodyPr>
            <a:noAutofit/>
          </a:bodyPr>
          <a:lstStyle/>
          <a:p>
            <a:pPr marL="342900" indent="-342900" algn="l">
              <a:spcBef>
                <a:spcPct val="20000"/>
              </a:spcBef>
            </a:pPr>
            <a:r>
              <a:rPr lang="en-US" dirty="0"/>
              <a:t>2. </a:t>
            </a:r>
            <a:r>
              <a:rPr lang="en-US" b="1" dirty="0"/>
              <a:t>Secondary or acute care </a:t>
            </a:r>
            <a:endParaRPr lang="en-US" dirty="0"/>
          </a:p>
        </p:txBody>
      </p:sp>
      <p:sp>
        <p:nvSpPr>
          <p:cNvPr id="5" name="Content Placeholder 4"/>
          <p:cNvSpPr>
            <a:spLocks noGrp="1"/>
          </p:cNvSpPr>
          <p:nvPr>
            <p:ph idx="1"/>
          </p:nvPr>
        </p:nvSpPr>
        <p:spPr>
          <a:xfrm>
            <a:off x="152401" y="792162"/>
            <a:ext cx="8763000" cy="6065838"/>
          </a:xfrm>
        </p:spPr>
        <p:txBody>
          <a:bodyPr>
            <a:noAutofit/>
          </a:bodyPr>
          <a:lstStyle/>
          <a:p>
            <a:pPr>
              <a:buNone/>
            </a:pPr>
            <a:r>
              <a:rPr lang="en-US" dirty="0" smtClean="0"/>
              <a:t>It involves problems that require more specialized clinical expertise. Entry into the system at this level is either by direct admission to a health care facility or by referral. </a:t>
            </a:r>
          </a:p>
          <a:p>
            <a:pPr>
              <a:buNone/>
            </a:pPr>
            <a:r>
              <a:rPr lang="en-US" dirty="0" smtClean="0"/>
              <a:t>Providers in this level are physicians in specialties such as internal medicine, pediatrics, neurology, psychiatry, obstetrics and gynecology, and general surgery. </a:t>
            </a:r>
          </a:p>
          <a:p>
            <a:pPr>
              <a:buNone/>
            </a:pPr>
            <a:r>
              <a:rPr lang="en-US" dirty="0" smtClean="0"/>
              <a:t>Secondary-level physicians are located at hospital-based clinics and they provide care to </a:t>
            </a:r>
            <a:r>
              <a:rPr lang="en-US" b="1" dirty="0" smtClean="0"/>
              <a:t>hospitalized patients</a:t>
            </a:r>
            <a:r>
              <a:rPr lang="en-US" dirty="0" smtClean="0"/>
              <a:t>. </a:t>
            </a:r>
          </a:p>
        </p:txBody>
      </p:sp>
    </p:spTree>
    <p:extLst>
      <p:ext uri="{BB962C8B-B14F-4D97-AF65-F5344CB8AC3E}">
        <p14:creationId xmlns:p14="http://schemas.microsoft.com/office/powerpoint/2010/main" val="857643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pPr marL="342900" indent="-342900" algn="l">
              <a:spcBef>
                <a:spcPct val="20000"/>
              </a:spcBef>
            </a:pPr>
            <a:r>
              <a:rPr lang="en-US" b="1" dirty="0"/>
              <a:t>3. Tertiary Care</a:t>
            </a:r>
            <a:r>
              <a:rPr lang="en-US" b="1" dirty="0" smtClean="0"/>
              <a:t>:</a:t>
            </a:r>
            <a:endParaRPr lang="en-US" dirty="0"/>
          </a:p>
        </p:txBody>
      </p:sp>
      <p:sp>
        <p:nvSpPr>
          <p:cNvPr id="5" name="Content Placeholder 4"/>
          <p:cNvSpPr>
            <a:spLocks noGrp="1"/>
          </p:cNvSpPr>
          <p:nvPr>
            <p:ph idx="1"/>
          </p:nvPr>
        </p:nvSpPr>
        <p:spPr>
          <a:xfrm>
            <a:off x="457200" y="1066800"/>
            <a:ext cx="8534400" cy="5791200"/>
          </a:xfrm>
        </p:spPr>
        <p:txBody>
          <a:bodyPr>
            <a:noAutofit/>
          </a:bodyPr>
          <a:lstStyle/>
          <a:p>
            <a:pPr>
              <a:buNone/>
            </a:pPr>
            <a:r>
              <a:rPr lang="en-US" dirty="0" smtClean="0"/>
              <a:t>Includes highly specialized technical services for the treatment of </a:t>
            </a:r>
            <a:r>
              <a:rPr lang="en-US" b="1" dirty="0" smtClean="0"/>
              <a:t>rare complex diseases</a:t>
            </a:r>
            <a:r>
              <a:rPr lang="en-US" dirty="0" smtClean="0"/>
              <a:t>. </a:t>
            </a:r>
          </a:p>
          <a:p>
            <a:pPr>
              <a:buNone/>
            </a:pPr>
            <a:r>
              <a:rPr lang="en-US" dirty="0" smtClean="0"/>
              <a:t>Providers of tertiary care are sub-specialists in a particular clinical area such as cardiac surgeons, immunologists, and pediatric hematologists .</a:t>
            </a:r>
          </a:p>
          <a:p>
            <a:pPr>
              <a:buNone/>
            </a:pPr>
            <a:r>
              <a:rPr lang="en-US" dirty="0" smtClean="0"/>
              <a:t>They are located at a few tertiary care medical centers and highly specialized units of general hospitals; for example, a coronary care unit.</a:t>
            </a:r>
          </a:p>
          <a:p>
            <a:pPr>
              <a:buNone/>
            </a:pPr>
            <a:r>
              <a:rPr lang="en-US" dirty="0" smtClean="0"/>
              <a:t> 	Entry into the health care system at this level is gained by referral from either the primary or secondary level.</a:t>
            </a:r>
            <a:br>
              <a:rPr lang="en-US" dirty="0" smtClean="0"/>
            </a:br>
            <a:endParaRPr lang="en-US" dirty="0"/>
          </a:p>
        </p:txBody>
      </p:sp>
    </p:spTree>
    <p:extLst>
      <p:ext uri="{BB962C8B-B14F-4D97-AF65-F5344CB8AC3E}">
        <p14:creationId xmlns:p14="http://schemas.microsoft.com/office/powerpoint/2010/main" val="271014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contrasting approaches…</a:t>
            </a:r>
            <a:endParaRPr lang="en-US" dirty="0"/>
          </a:p>
        </p:txBody>
      </p:sp>
      <p:sp>
        <p:nvSpPr>
          <p:cNvPr id="3" name="Content Placeholder 2"/>
          <p:cNvSpPr>
            <a:spLocks noGrp="1"/>
          </p:cNvSpPr>
          <p:nvPr>
            <p:ph idx="1"/>
          </p:nvPr>
        </p:nvSpPr>
        <p:spPr/>
        <p:txBody>
          <a:bodyPr/>
          <a:lstStyle/>
          <a:p>
            <a:pPr marL="0" indent="0">
              <a:buNone/>
            </a:pPr>
            <a:r>
              <a:rPr lang="en-US" dirty="0" smtClean="0"/>
              <a:t>Two contrasting approaches can be used to organize a health care system around these levels of care:</a:t>
            </a:r>
          </a:p>
          <a:p>
            <a:pPr marL="0" indent="0">
              <a:buNone/>
            </a:pPr>
            <a:r>
              <a:rPr lang="en-US" dirty="0" smtClean="0"/>
              <a:t>(1) The carefully structured regionalized health care (The Dowson Model).</a:t>
            </a:r>
          </a:p>
          <a:p>
            <a:pPr marL="0" indent="0">
              <a:buNone/>
            </a:pPr>
            <a:r>
              <a:rPr lang="en-US" dirty="0" smtClean="0"/>
              <a:t>(2) A more free-flowing model. </a:t>
            </a:r>
            <a:endParaRPr lang="en-US" dirty="0"/>
          </a:p>
        </p:txBody>
      </p:sp>
    </p:spTree>
    <p:extLst>
      <p:ext uri="{BB962C8B-B14F-4D97-AF65-F5344CB8AC3E}">
        <p14:creationId xmlns:p14="http://schemas.microsoft.com/office/powerpoint/2010/main" val="2755217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The Highly Structured System </a:t>
            </a:r>
            <a:br>
              <a:rPr lang="en-US" dirty="0" smtClean="0"/>
            </a:br>
            <a:r>
              <a:rPr lang="en-US" dirty="0" smtClean="0"/>
              <a:t>(the Dowson model)</a:t>
            </a:r>
            <a:endParaRPr lang="en-US" dirty="0"/>
          </a:p>
        </p:txBody>
      </p:sp>
      <p:sp>
        <p:nvSpPr>
          <p:cNvPr id="3" name="Content Placeholder 2"/>
          <p:cNvSpPr>
            <a:spLocks noGrp="1"/>
          </p:cNvSpPr>
          <p:nvPr>
            <p:ph idx="1"/>
          </p:nvPr>
        </p:nvSpPr>
        <p:spPr>
          <a:xfrm>
            <a:off x="457200" y="1905000"/>
            <a:ext cx="8458200" cy="4572000"/>
          </a:xfrm>
        </p:spPr>
        <p:txBody>
          <a:bodyPr>
            <a:normAutofit fontScale="92500"/>
          </a:bodyPr>
          <a:lstStyle/>
          <a:p>
            <a:pPr marL="0" indent="0">
              <a:buNone/>
            </a:pPr>
            <a:r>
              <a:rPr lang="en-US" sz="3500" dirty="0" smtClean="0"/>
              <a:t>It is based on the concept of </a:t>
            </a:r>
            <a:r>
              <a:rPr lang="en-US" sz="3500" b="1" dirty="0" smtClean="0"/>
              <a:t>regionalization</a:t>
            </a:r>
            <a:r>
              <a:rPr lang="en-US" sz="3500" dirty="0" smtClean="0"/>
              <a:t>: </a:t>
            </a:r>
          </a:p>
          <a:p>
            <a:pPr marL="0" indent="0">
              <a:buNone/>
            </a:pPr>
            <a:r>
              <a:rPr lang="en-US" sz="3500" dirty="0" smtClean="0"/>
              <a:t>The Organization and coordination of all health resources and services within a </a:t>
            </a:r>
            <a:r>
              <a:rPr lang="en-US" sz="3500" b="1" dirty="0" smtClean="0"/>
              <a:t>defined area</a:t>
            </a:r>
            <a:r>
              <a:rPr lang="en-US" sz="3500" dirty="0" smtClean="0"/>
              <a:t>. </a:t>
            </a:r>
          </a:p>
          <a:p>
            <a:pPr marL="0" indent="0">
              <a:buNone/>
            </a:pPr>
            <a:r>
              <a:rPr lang="en-US" sz="3500" dirty="0" smtClean="0"/>
              <a:t>	This model emphasizes the primary care base. This model is typical for the British National Health Services (NHS), most European countries,  and health maintenance organizations (HMO’s) in the United States.  </a:t>
            </a:r>
            <a:endParaRPr lang="en-US" sz="3500" dirty="0"/>
          </a:p>
        </p:txBody>
      </p:sp>
    </p:spTree>
    <p:extLst>
      <p:ext uri="{BB962C8B-B14F-4D97-AF65-F5344CB8AC3E}">
        <p14:creationId xmlns:p14="http://schemas.microsoft.com/office/powerpoint/2010/main" val="442916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Patient Flow in the </a:t>
            </a:r>
            <a:r>
              <a:rPr lang="en-US" dirty="0"/>
              <a:t>Highly Structured System</a:t>
            </a:r>
          </a:p>
        </p:txBody>
      </p:sp>
      <p:sp>
        <p:nvSpPr>
          <p:cNvPr id="3" name="Content Placeholder 2"/>
          <p:cNvSpPr>
            <a:spLocks noGrp="1"/>
          </p:cNvSpPr>
          <p:nvPr>
            <p:ph idx="1"/>
          </p:nvPr>
        </p:nvSpPr>
        <p:spPr>
          <a:xfrm>
            <a:off x="304800" y="1828800"/>
            <a:ext cx="8534400" cy="5029200"/>
          </a:xfrm>
        </p:spPr>
        <p:txBody>
          <a:bodyPr>
            <a:noAutofit/>
          </a:bodyPr>
          <a:lstStyle/>
          <a:p>
            <a:pPr>
              <a:buFont typeface="Wingdings" panose="05000000000000000000" pitchFamily="2" charset="2"/>
              <a:buChar char="§"/>
            </a:pPr>
            <a:r>
              <a:rPr lang="en-US" sz="3100" dirty="0" smtClean="0"/>
              <a:t>Patient flow moves in a stepwise fashion across the different levels. Except in emergency situations.</a:t>
            </a:r>
          </a:p>
          <a:p>
            <a:pPr>
              <a:buFont typeface="Wingdings" panose="05000000000000000000" pitchFamily="2" charset="2"/>
              <a:buChar char="§"/>
            </a:pPr>
            <a:r>
              <a:rPr lang="en-US" sz="3100" dirty="0" smtClean="0"/>
              <a:t>All patients are first seen by GP’s, who may then steer the patients toward more specialized levels of care through a formal process of referral. This is called </a:t>
            </a:r>
            <a:r>
              <a:rPr lang="en-US" sz="3100" b="1" dirty="0" smtClean="0"/>
              <a:t>Gatekeeping.</a:t>
            </a:r>
            <a:r>
              <a:rPr lang="en-US" sz="3100" dirty="0" smtClean="0"/>
              <a:t> </a:t>
            </a:r>
          </a:p>
          <a:p>
            <a:pPr>
              <a:buFont typeface="Wingdings" panose="05000000000000000000" pitchFamily="2" charset="2"/>
              <a:buChar char="§"/>
            </a:pPr>
            <a:r>
              <a:rPr lang="en-US" sz="3100" dirty="0" smtClean="0"/>
              <a:t>Patients may not refer themselves to a specialist. </a:t>
            </a:r>
          </a:p>
          <a:p>
            <a:pPr>
              <a:buFont typeface="Wingdings" panose="05000000000000000000" pitchFamily="2" charset="2"/>
              <a:buChar char="§"/>
            </a:pPr>
            <a:r>
              <a:rPr lang="en-US" sz="3100" b="1" dirty="0" smtClean="0"/>
              <a:t>GP’s comprise two-thirds of physicians in the UK. </a:t>
            </a:r>
          </a:p>
          <a:p>
            <a:pPr marL="0" indent="0">
              <a:buNone/>
            </a:pPr>
            <a:endParaRPr lang="en-US" sz="3100" dirty="0"/>
          </a:p>
        </p:txBody>
      </p:sp>
    </p:spTree>
    <p:extLst>
      <p:ext uri="{BB962C8B-B14F-4D97-AF65-F5344CB8AC3E}">
        <p14:creationId xmlns:p14="http://schemas.microsoft.com/office/powerpoint/2010/main" val="2239756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b="1" dirty="0" smtClean="0"/>
              <a:t>The Structured Model: Planning with population focus</a:t>
            </a:r>
            <a:endParaRPr lang="en-US" sz="4000"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Planning of physicians and hospital resources occurs with a population focus: </a:t>
            </a:r>
          </a:p>
          <a:p>
            <a:pPr marL="514350" indent="-514350">
              <a:buAutoNum type="arabicPeriod"/>
            </a:pPr>
            <a:r>
              <a:rPr lang="en-US" b="1" dirty="0" smtClean="0"/>
              <a:t>GP groups </a:t>
            </a:r>
            <a:r>
              <a:rPr lang="en-US" dirty="0" smtClean="0"/>
              <a:t>follow the primary-secondary-tertiary care structure and provide care to a population of 5000-50,000 persons, depending on the number of GP’s in the practice.</a:t>
            </a:r>
          </a:p>
          <a:p>
            <a:pPr marL="514350" indent="-514350">
              <a:buAutoNum type="arabicPeriod"/>
            </a:pPr>
            <a:r>
              <a:rPr lang="en-US" b="1" dirty="0" smtClean="0"/>
              <a:t>District hospitals </a:t>
            </a:r>
            <a:r>
              <a:rPr lang="en-US" dirty="0" smtClean="0"/>
              <a:t>are local facilities equipped for basic inpatient services, and have a catchment area population of  50,000 – 500,000 persons.</a:t>
            </a:r>
          </a:p>
          <a:p>
            <a:pPr marL="514350" indent="-514350">
              <a:buAutoNum type="arabicPeriod"/>
            </a:pPr>
            <a:r>
              <a:rPr lang="en-US" b="1" dirty="0" smtClean="0"/>
              <a:t>Tertiary care hospitals </a:t>
            </a:r>
            <a:r>
              <a:rPr lang="en-US" dirty="0" smtClean="0"/>
              <a:t>serve as a referral centers and handle highly specialized inpatient care needs for a population of 500,000 – 5 million persons. </a:t>
            </a:r>
          </a:p>
        </p:txBody>
      </p:sp>
    </p:spTree>
    <p:extLst>
      <p:ext uri="{BB962C8B-B14F-4D97-AF65-F5344CB8AC3E}">
        <p14:creationId xmlns:p14="http://schemas.microsoft.com/office/powerpoint/2010/main" val="1503849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 The Free-Flowing Model</a:t>
            </a:r>
            <a:endParaRPr lang="en-US" b="1" dirty="0"/>
          </a:p>
        </p:txBody>
      </p:sp>
      <p:sp>
        <p:nvSpPr>
          <p:cNvPr id="3" name="Content Placeholder 2"/>
          <p:cNvSpPr>
            <a:spLocks noGrp="1"/>
          </p:cNvSpPr>
          <p:nvPr>
            <p:ph idx="1"/>
          </p:nvPr>
        </p:nvSpPr>
        <p:spPr>
          <a:xfrm>
            <a:off x="457200" y="1752600"/>
            <a:ext cx="8229600" cy="4525963"/>
          </a:xfrm>
        </p:spPr>
        <p:txBody>
          <a:bodyPr>
            <a:normAutofit lnSpcReduction="10000"/>
          </a:bodyPr>
          <a:lstStyle/>
          <a:p>
            <a:pPr marL="0" indent="0">
              <a:buNone/>
            </a:pPr>
            <a:r>
              <a:rPr lang="en-US" dirty="0" smtClean="0"/>
              <a:t>	An alternative model allows for more fluid roles for caregivers, and more free-flowing movement of patients, across all levels of care. </a:t>
            </a:r>
          </a:p>
          <a:p>
            <a:pPr marL="0" indent="0">
              <a:buNone/>
            </a:pPr>
            <a:r>
              <a:rPr lang="en-US" dirty="0" smtClean="0"/>
              <a:t>	This model tends to place higher value on services at the </a:t>
            </a:r>
            <a:r>
              <a:rPr lang="en-US" b="1" dirty="0" smtClean="0"/>
              <a:t>tertiary care </a:t>
            </a:r>
            <a:r>
              <a:rPr lang="en-US" dirty="0" smtClean="0"/>
              <a:t>than at the primary care base.</a:t>
            </a:r>
          </a:p>
          <a:p>
            <a:pPr marL="0" indent="0">
              <a:buNone/>
            </a:pPr>
            <a:r>
              <a:rPr lang="en-US" dirty="0"/>
              <a:t>	</a:t>
            </a:r>
            <a:r>
              <a:rPr lang="en-US" dirty="0" smtClean="0"/>
              <a:t>This </a:t>
            </a:r>
            <a:r>
              <a:rPr lang="en-US" dirty="0"/>
              <a:t>is a more </a:t>
            </a:r>
            <a:r>
              <a:rPr lang="en-US" b="1" dirty="0" smtClean="0"/>
              <a:t>dispersed, fragmented </a:t>
            </a:r>
            <a:r>
              <a:rPr lang="en-US" dirty="0" smtClean="0"/>
              <a:t>structure </a:t>
            </a:r>
            <a:r>
              <a:rPr lang="en-US" dirty="0"/>
              <a:t>of health </a:t>
            </a:r>
            <a:r>
              <a:rPr lang="en-US" dirty="0" smtClean="0"/>
              <a:t>care, which is typical for the United States health care system.  </a:t>
            </a:r>
            <a:endParaRPr lang="en-US" dirty="0"/>
          </a:p>
          <a:p>
            <a:endParaRPr lang="en-US" dirty="0"/>
          </a:p>
        </p:txBody>
      </p:sp>
    </p:spTree>
    <p:extLst>
      <p:ext uri="{BB962C8B-B14F-4D97-AF65-F5344CB8AC3E}">
        <p14:creationId xmlns:p14="http://schemas.microsoft.com/office/powerpoint/2010/main" val="4037024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a:t>The Free-Flowing Model</a:t>
            </a:r>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Insured patients in the United States are traditionally able to refer themselves and </a:t>
            </a:r>
            <a:r>
              <a:rPr lang="en-US" b="1" dirty="0" smtClean="0"/>
              <a:t>enter the system directly at any level</a:t>
            </a:r>
            <a:r>
              <a:rPr lang="en-US" dirty="0" smtClean="0"/>
              <a:t>. </a:t>
            </a:r>
          </a:p>
          <a:p>
            <a:r>
              <a:rPr lang="en-US" dirty="0" smtClean="0"/>
              <a:t>Instead of having a designated primary care physician (PCP), patients in the US are used to taking their symptoms directly to the specialist they choose.  </a:t>
            </a:r>
          </a:p>
          <a:p>
            <a:r>
              <a:rPr lang="en-US" dirty="0" smtClean="0"/>
              <a:t>Physicians in the US have less clear defined roles. </a:t>
            </a:r>
          </a:p>
          <a:p>
            <a:r>
              <a:rPr lang="en-US" b="1" dirty="0" smtClean="0"/>
              <a:t>Only 13% of physicians in the US are general or family practitioners</a:t>
            </a:r>
            <a:r>
              <a:rPr lang="en-US" dirty="0" smtClean="0"/>
              <a:t>. </a:t>
            </a:r>
          </a:p>
          <a:p>
            <a:endParaRPr lang="en-US" dirty="0"/>
          </a:p>
        </p:txBody>
      </p:sp>
    </p:spTree>
    <p:extLst>
      <p:ext uri="{BB962C8B-B14F-4D97-AF65-F5344CB8AC3E}">
        <p14:creationId xmlns:p14="http://schemas.microsoft.com/office/powerpoint/2010/main" val="3310245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1143000"/>
          </a:xfrm>
        </p:spPr>
        <p:txBody>
          <a:bodyPr/>
          <a:lstStyle/>
          <a:p>
            <a:pPr algn="l"/>
            <a:r>
              <a:rPr lang="en-US" b="1" dirty="0" smtClean="0"/>
              <a:t>What is a Health Care System?</a:t>
            </a:r>
            <a:endParaRPr lang="en-US" b="1" dirty="0"/>
          </a:p>
        </p:txBody>
      </p:sp>
      <p:sp>
        <p:nvSpPr>
          <p:cNvPr id="5" name="Content Placeholder 4"/>
          <p:cNvSpPr>
            <a:spLocks noGrp="1"/>
          </p:cNvSpPr>
          <p:nvPr>
            <p:ph idx="1"/>
          </p:nvPr>
        </p:nvSpPr>
        <p:spPr>
          <a:xfrm>
            <a:off x="914400" y="1600200"/>
            <a:ext cx="7467600" cy="4525963"/>
          </a:xfrm>
        </p:spPr>
        <p:txBody>
          <a:bodyPr>
            <a:normAutofit/>
          </a:bodyPr>
          <a:lstStyle/>
          <a:p>
            <a:pPr marL="0" indent="0">
              <a:buNone/>
            </a:pPr>
            <a:r>
              <a:rPr lang="en-US" sz="3600" b="1" dirty="0" smtClean="0"/>
              <a:t>A Health Care System</a:t>
            </a:r>
            <a:r>
              <a:rPr lang="en-US" sz="3600" dirty="0" smtClean="0"/>
              <a:t>: “the complete network of agencies, facilities, and all providers of health care in a specified geographic area.”</a:t>
            </a:r>
          </a:p>
          <a:p>
            <a:pPr>
              <a:buNone/>
            </a:pPr>
            <a:r>
              <a:rPr lang="en-US" sz="2800" dirty="0" smtClean="0"/>
              <a:t>     (Mosby's Medical Dictionary, 8th edition. © 2009, Elsevier.)</a:t>
            </a:r>
          </a:p>
          <a:p>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Which Model is Right?</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pPr marL="0" indent="0">
              <a:buNone/>
            </a:pPr>
            <a:r>
              <a:rPr lang="en-US" dirty="0" smtClean="0"/>
              <a:t>The structured model is characterized with:</a:t>
            </a:r>
          </a:p>
          <a:p>
            <a:pPr>
              <a:buFont typeface="Wingdings" panose="05000000000000000000" pitchFamily="2" charset="2"/>
              <a:buChar char="§"/>
            </a:pPr>
            <a:r>
              <a:rPr lang="en-US" b="1" dirty="0" smtClean="0"/>
              <a:t>Continuity of care</a:t>
            </a:r>
            <a:r>
              <a:rPr lang="en-US" dirty="0" smtClean="0"/>
              <a:t>: sustaining a patient-caregiver relationship over time, which is associated with greater </a:t>
            </a:r>
            <a:r>
              <a:rPr lang="en-US" b="1" dirty="0" smtClean="0"/>
              <a:t>use of preventive services </a:t>
            </a:r>
            <a:r>
              <a:rPr lang="en-US" dirty="0" smtClean="0"/>
              <a:t>(</a:t>
            </a:r>
            <a:r>
              <a:rPr lang="en-US" dirty="0" err="1" smtClean="0"/>
              <a:t>eg</a:t>
            </a:r>
            <a:r>
              <a:rPr lang="en-US" dirty="0" smtClean="0"/>
              <a:t>, regular source of care results in better control of hypertension and less reliance on emergency care). </a:t>
            </a:r>
          </a:p>
          <a:p>
            <a:pPr>
              <a:buFont typeface="Wingdings" panose="05000000000000000000" pitchFamily="2" charset="2"/>
              <a:buChar char="§"/>
            </a:pPr>
            <a:r>
              <a:rPr lang="en-US" b="1" dirty="0" smtClean="0"/>
              <a:t>Comprehensiveness</a:t>
            </a:r>
            <a:r>
              <a:rPr lang="en-US" dirty="0" smtClean="0"/>
              <a:t>: the ability of the GP to manage a wide range of health care needs, in contrast to specialty care which focuses on a particular organ.</a:t>
            </a:r>
          </a:p>
          <a:p>
            <a:pPr>
              <a:buFont typeface="Wingdings" panose="05000000000000000000" pitchFamily="2" charset="2"/>
              <a:buChar char="§"/>
            </a:pPr>
            <a:r>
              <a:rPr lang="en-US" b="1" dirty="0" smtClean="0"/>
              <a:t>Coordination:</a:t>
            </a:r>
            <a:r>
              <a:rPr lang="en-US" dirty="0" smtClean="0"/>
              <a:t> through referral and follow-up, the primary care provider integrates services delivered by other caregivers. </a:t>
            </a:r>
          </a:p>
          <a:p>
            <a:pPr>
              <a:buFont typeface="Wingdings" panose="05000000000000000000" pitchFamily="2" charset="2"/>
              <a:buChar char="§"/>
            </a:pPr>
            <a:r>
              <a:rPr lang="en-US" b="1" dirty="0" smtClean="0"/>
              <a:t>Patient </a:t>
            </a:r>
            <a:r>
              <a:rPr lang="en-US" b="1" dirty="0"/>
              <a:t>satisfaction and better patient </a:t>
            </a:r>
            <a:r>
              <a:rPr lang="en-US" b="1" dirty="0" smtClean="0"/>
              <a:t>outcomes</a:t>
            </a:r>
            <a:r>
              <a:rPr lang="en-US" dirty="0" smtClean="0"/>
              <a:t>, as a result of </a:t>
            </a:r>
            <a:r>
              <a:rPr lang="en-US" b="1" dirty="0" smtClean="0"/>
              <a:t>compliance with medications</a:t>
            </a:r>
            <a:r>
              <a:rPr lang="en-US" dirty="0" smtClean="0"/>
              <a:t>, and </a:t>
            </a:r>
            <a:r>
              <a:rPr lang="en-US" b="1" dirty="0" smtClean="0"/>
              <a:t>reduced hospitalization </a:t>
            </a:r>
            <a:r>
              <a:rPr lang="en-US" dirty="0" smtClean="0"/>
              <a:t>and </a:t>
            </a:r>
            <a:r>
              <a:rPr lang="en-US" b="1" dirty="0" smtClean="0"/>
              <a:t>decline of overall costs</a:t>
            </a:r>
            <a:r>
              <a:rPr lang="en-US" dirty="0" smtClean="0"/>
              <a:t>. </a:t>
            </a:r>
          </a:p>
          <a:p>
            <a:pPr>
              <a:buFont typeface="Wingdings" panose="05000000000000000000" pitchFamily="2" charset="2"/>
              <a:buChar char="§"/>
            </a:pPr>
            <a:endParaRPr lang="en-US" dirty="0" smtClean="0"/>
          </a:p>
          <a:p>
            <a:endParaRPr lang="en-US" dirty="0"/>
          </a:p>
        </p:txBody>
      </p:sp>
    </p:spTree>
    <p:extLst>
      <p:ext uri="{BB962C8B-B14F-4D97-AF65-F5344CB8AC3E}">
        <p14:creationId xmlns:p14="http://schemas.microsoft.com/office/powerpoint/2010/main" val="2539258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pPr algn="l"/>
            <a:r>
              <a:rPr lang="en-US" b="1" dirty="0" smtClean="0"/>
              <a:t>Which Model is Right?</a:t>
            </a:r>
            <a:endParaRPr lang="en-US" b="1" dirty="0"/>
          </a:p>
        </p:txBody>
      </p:sp>
      <p:sp>
        <p:nvSpPr>
          <p:cNvPr id="3" name="Content Placeholder 2"/>
          <p:cNvSpPr>
            <a:spLocks noGrp="1"/>
          </p:cNvSpPr>
          <p:nvPr>
            <p:ph idx="1"/>
          </p:nvPr>
        </p:nvSpPr>
        <p:spPr>
          <a:xfrm>
            <a:off x="152400" y="944562"/>
            <a:ext cx="8763000" cy="5837238"/>
          </a:xfrm>
        </p:spPr>
        <p:txBody>
          <a:bodyPr>
            <a:noAutofit/>
          </a:bodyPr>
          <a:lstStyle/>
          <a:p>
            <a:pPr marL="0" indent="0">
              <a:buNone/>
            </a:pPr>
            <a:r>
              <a:rPr lang="en-US" sz="2700" dirty="0" smtClean="0"/>
              <a:t>The Free-Flowing </a:t>
            </a:r>
            <a:r>
              <a:rPr lang="en-US" sz="2700" dirty="0"/>
              <a:t>model is partially blamed for the </a:t>
            </a:r>
            <a:r>
              <a:rPr lang="en-US" sz="2700" b="1" dirty="0"/>
              <a:t>high cost </a:t>
            </a:r>
            <a:r>
              <a:rPr lang="en-US" sz="2700" dirty="0"/>
              <a:t>of</a:t>
            </a:r>
            <a:r>
              <a:rPr lang="en-US" sz="2700" b="1" dirty="0"/>
              <a:t> </a:t>
            </a:r>
            <a:r>
              <a:rPr lang="en-US" sz="2700" dirty="0"/>
              <a:t>health care in the US, and </a:t>
            </a:r>
            <a:r>
              <a:rPr lang="en-US" sz="2700" b="1" dirty="0"/>
              <a:t>quality of care </a:t>
            </a:r>
            <a:r>
              <a:rPr lang="en-US" sz="2700" dirty="0"/>
              <a:t>also </a:t>
            </a:r>
            <a:r>
              <a:rPr lang="en-US" sz="2700" dirty="0" smtClean="0"/>
              <a:t>suffers.</a:t>
            </a:r>
          </a:p>
          <a:p>
            <a:pPr marL="0" indent="0">
              <a:buNone/>
            </a:pPr>
            <a:r>
              <a:rPr lang="en-US" sz="2700" dirty="0" smtClean="0"/>
              <a:t>(</a:t>
            </a:r>
            <a:r>
              <a:rPr lang="en-US" sz="2700" dirty="0" err="1" smtClean="0"/>
              <a:t>eg</a:t>
            </a:r>
            <a:r>
              <a:rPr lang="en-US" sz="2700" dirty="0" smtClean="0"/>
              <a:t>, when many hospitals perform small numbers of surgical procedures such as coronary artery bypass grafts, mortality rates are higher than when such procedures are regionalized in a few higher-volume canters). </a:t>
            </a:r>
          </a:p>
          <a:p>
            <a:r>
              <a:rPr lang="en-US" sz="2700" dirty="0" smtClean="0"/>
              <a:t>This is due to the less integrated care. </a:t>
            </a:r>
          </a:p>
          <a:p>
            <a:r>
              <a:rPr lang="en-US" sz="2700" dirty="0" smtClean="0"/>
              <a:t>On the other hand, the Free-Flowing model promotes </a:t>
            </a:r>
            <a:r>
              <a:rPr lang="en-US" sz="2700" b="1" dirty="0" smtClean="0"/>
              <a:t>flexibility</a:t>
            </a:r>
            <a:r>
              <a:rPr lang="en-US" sz="2700" dirty="0" smtClean="0"/>
              <a:t> and </a:t>
            </a:r>
            <a:r>
              <a:rPr lang="en-US" sz="2700" b="1" dirty="0" smtClean="0"/>
              <a:t>convenience</a:t>
            </a:r>
            <a:r>
              <a:rPr lang="en-US" sz="2700" dirty="0" smtClean="0"/>
              <a:t> in the availability of facilities and personnel. The emphasis on specialization and technology is compatible with values and expectations in the US (patients value direct access to specialists and autonomy in selecting caregivers). </a:t>
            </a:r>
            <a:endParaRPr lang="en-US" sz="2700" dirty="0"/>
          </a:p>
        </p:txBody>
      </p:sp>
    </p:spTree>
    <p:extLst>
      <p:ext uri="{BB962C8B-B14F-4D97-AF65-F5344CB8AC3E}">
        <p14:creationId xmlns:p14="http://schemas.microsoft.com/office/powerpoint/2010/main" val="2177756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Which Model is Right?</a:t>
            </a:r>
            <a:endParaRPr lang="en-US" dirty="0"/>
          </a:p>
        </p:txBody>
      </p:sp>
      <p:sp>
        <p:nvSpPr>
          <p:cNvPr id="3" name="Content Placeholder 2"/>
          <p:cNvSpPr>
            <a:spLocks noGrp="1"/>
          </p:cNvSpPr>
          <p:nvPr>
            <p:ph idx="1"/>
          </p:nvPr>
        </p:nvSpPr>
        <p:spPr>
          <a:xfrm>
            <a:off x="457200" y="1447800"/>
            <a:ext cx="8229600" cy="5257800"/>
          </a:xfrm>
        </p:spPr>
        <p:txBody>
          <a:bodyPr/>
          <a:lstStyle/>
          <a:p>
            <a:r>
              <a:rPr lang="en-US" dirty="0" smtClean="0"/>
              <a:t>International comparisons of health systems have indicated that nations with </a:t>
            </a:r>
            <a:r>
              <a:rPr lang="en-US" b="1" dirty="0" smtClean="0"/>
              <a:t>greater primary care </a:t>
            </a:r>
            <a:r>
              <a:rPr lang="en-US" dirty="0" smtClean="0"/>
              <a:t>orientation tend to have more </a:t>
            </a:r>
            <a:r>
              <a:rPr lang="en-US" b="1" dirty="0" smtClean="0"/>
              <a:t>satisfied patients and better performance on health indicators </a:t>
            </a:r>
            <a:r>
              <a:rPr lang="en-US" dirty="0" smtClean="0"/>
              <a:t>such as infant mortality and life expectancy.</a:t>
            </a:r>
          </a:p>
          <a:p>
            <a:r>
              <a:rPr lang="en-US" dirty="0" smtClean="0"/>
              <a:t>Within the US, states with greater supply of primary care physicians, but not specialists, have lower mortality rates.</a:t>
            </a:r>
            <a:endParaRPr lang="en-US" dirty="0"/>
          </a:p>
        </p:txBody>
      </p:sp>
    </p:spTree>
    <p:extLst>
      <p:ext uri="{BB962C8B-B14F-4D97-AF65-F5344CB8AC3E}">
        <p14:creationId xmlns:p14="http://schemas.microsoft.com/office/powerpoint/2010/main" val="3506182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8/8b/Health_systems_comparison_OECD_2008.png"/>
          <p:cNvPicPr>
            <a:picLocks noChangeAspect="1" noChangeArrowheads="1"/>
          </p:cNvPicPr>
          <p:nvPr/>
        </p:nvPicPr>
        <p:blipFill>
          <a:blip r:embed="rId2" cstate="print"/>
          <a:srcRect/>
          <a:stretch>
            <a:fillRect/>
          </a:stretch>
        </p:blipFill>
        <p:spPr bwMode="auto">
          <a:xfrm>
            <a:off x="1600200" y="29974"/>
            <a:ext cx="5391150" cy="6828026"/>
          </a:xfrm>
          <a:prstGeom prst="rect">
            <a:avLst/>
          </a:prstGeom>
          <a:noFill/>
        </p:spPr>
      </p:pic>
    </p:spTree>
    <p:extLst>
      <p:ext uri="{BB962C8B-B14F-4D97-AF65-F5344CB8AC3E}">
        <p14:creationId xmlns:p14="http://schemas.microsoft.com/office/powerpoint/2010/main" val="268065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pPr algn="l"/>
            <a:r>
              <a:rPr lang="en-US" sz="4800" b="1" dirty="0" smtClean="0"/>
              <a:t>What is a Health Care System?</a:t>
            </a:r>
            <a:endParaRPr lang="en-US" sz="4800" b="1" dirty="0"/>
          </a:p>
        </p:txBody>
      </p:sp>
      <p:sp>
        <p:nvSpPr>
          <p:cNvPr id="5" name="Content Placeholder 4"/>
          <p:cNvSpPr>
            <a:spLocks noGrp="1"/>
          </p:cNvSpPr>
          <p:nvPr>
            <p:ph idx="1"/>
          </p:nvPr>
        </p:nvSpPr>
        <p:spPr>
          <a:xfrm>
            <a:off x="609600" y="2324524"/>
            <a:ext cx="7924800" cy="4525963"/>
          </a:xfrm>
        </p:spPr>
        <p:txBody>
          <a:bodyPr>
            <a:normAutofit/>
          </a:bodyPr>
          <a:lstStyle/>
          <a:p>
            <a:pPr marL="0" indent="0">
              <a:buNone/>
            </a:pPr>
            <a:r>
              <a:rPr lang="en-US" sz="3600" b="1" dirty="0" smtClean="0"/>
              <a:t>The term is usually used to refer to the system or program by which health care is made available to the population and financed by government, private enterprise, or both. </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What is a Health Care System?</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pPr marL="0" indent="0">
              <a:buNone/>
            </a:pPr>
            <a:r>
              <a:rPr lang="en-US" b="1" dirty="0"/>
              <a:t>E</a:t>
            </a:r>
            <a:r>
              <a:rPr lang="en-US" b="1" dirty="0" smtClean="0"/>
              <a:t>very country has a health system</a:t>
            </a:r>
            <a:r>
              <a:rPr lang="en-US" dirty="0" smtClean="0"/>
              <a:t>, however fragmented it may be among different organizations or however unsystematically it may seem to operate.</a:t>
            </a:r>
          </a:p>
          <a:p>
            <a:pPr marL="0" indent="0">
              <a:buNone/>
            </a:pPr>
            <a:r>
              <a:rPr lang="en-US" dirty="0" smtClean="0"/>
              <a:t> </a:t>
            </a:r>
          </a:p>
          <a:p>
            <a:pPr marL="0" indent="0">
              <a:buNone/>
            </a:pPr>
            <a:r>
              <a:rPr lang="en-US" dirty="0" smtClean="0"/>
              <a:t>Integration and oversight do not determine the system, but they may greatly influence how well it performs.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Health Care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Health care systems are designed to meet the health care needs of target populations. </a:t>
            </a:r>
          </a:p>
          <a:p>
            <a:r>
              <a:rPr lang="en-US" dirty="0" smtClean="0"/>
              <a:t>In some countries, the health care system has evolved and has </a:t>
            </a:r>
            <a:r>
              <a:rPr lang="en-US" b="1" dirty="0" smtClean="0"/>
              <a:t>not been planned</a:t>
            </a:r>
            <a:r>
              <a:rPr lang="en-US" dirty="0" smtClean="0"/>
              <a:t>, whereas in others efforts have been made by governments, trade unions, charities, religious, or other </a:t>
            </a:r>
            <a:r>
              <a:rPr lang="en-US" dirty="0" err="1" smtClean="0"/>
              <a:t>co-ordinated</a:t>
            </a:r>
            <a:r>
              <a:rPr lang="en-US" dirty="0" smtClean="0"/>
              <a:t> bodies to deliver </a:t>
            </a:r>
            <a:r>
              <a:rPr lang="en-US" b="1" dirty="0" smtClean="0"/>
              <a:t>planned health care services </a:t>
            </a:r>
            <a:r>
              <a:rPr lang="en-US" dirty="0" smtClean="0"/>
              <a:t>targeted to the populations they serve.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Goals of a Health Care System</a:t>
            </a:r>
            <a:endParaRPr lang="en-US" dirty="0"/>
          </a:p>
        </p:txBody>
      </p:sp>
      <p:sp>
        <p:nvSpPr>
          <p:cNvPr id="5" name="Content Placeholder 4"/>
          <p:cNvSpPr>
            <a:spLocks noGrp="1"/>
          </p:cNvSpPr>
          <p:nvPr>
            <p:ph idx="1"/>
          </p:nvPr>
        </p:nvSpPr>
        <p:spPr>
          <a:xfrm>
            <a:off x="457200" y="1600200"/>
            <a:ext cx="8534400" cy="4525963"/>
          </a:xfrm>
        </p:spPr>
        <p:txBody>
          <a:bodyPr>
            <a:normAutofit lnSpcReduction="10000"/>
          </a:bodyPr>
          <a:lstStyle/>
          <a:p>
            <a:pPr>
              <a:buNone/>
            </a:pPr>
            <a:r>
              <a:rPr lang="en-US" b="1" dirty="0" smtClean="0"/>
              <a:t>The goals for health systems, according to the World Health Report (WHO, 2000), are: </a:t>
            </a:r>
          </a:p>
          <a:p>
            <a:pPr marL="514350" indent="-514350">
              <a:buFont typeface="+mj-lt"/>
              <a:buAutoNum type="arabicParenR"/>
            </a:pPr>
            <a:r>
              <a:rPr lang="en-US" b="1" dirty="0" smtClean="0"/>
              <a:t>Good health (improving health) </a:t>
            </a:r>
          </a:p>
          <a:p>
            <a:pPr marL="514350" indent="-514350">
              <a:buFont typeface="+mj-lt"/>
              <a:buAutoNum type="arabicParenR"/>
            </a:pPr>
            <a:r>
              <a:rPr lang="en-US" b="1" dirty="0" smtClean="0"/>
              <a:t>Responsiveness to the needs and expectations of the population</a:t>
            </a:r>
          </a:p>
          <a:p>
            <a:pPr marL="514350" indent="-514350">
              <a:buFont typeface="+mj-lt"/>
              <a:buAutoNum type="arabicParenR"/>
            </a:pPr>
            <a:r>
              <a:rPr lang="en-US" b="1" dirty="0" smtClean="0"/>
              <a:t>Fair financial contribution.</a:t>
            </a:r>
          </a:p>
          <a:p>
            <a:pPr marL="514350" indent="-514350">
              <a:buFont typeface="+mj-lt"/>
              <a:buAutoNum type="arabicParenR"/>
            </a:pPr>
            <a:r>
              <a:rPr lang="en-US" b="1" dirty="0" smtClean="0"/>
              <a:t>Efficient to achieve the best outcomes possible given available resources and circumstances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What is a Health Care Delivery System?</a:t>
            </a:r>
            <a:endParaRPr lang="en-US" sz="3600" b="1" dirty="0"/>
          </a:p>
        </p:txBody>
      </p:sp>
      <p:sp>
        <p:nvSpPr>
          <p:cNvPr id="3" name="Content Placeholder 2"/>
          <p:cNvSpPr>
            <a:spLocks noGrp="1"/>
          </p:cNvSpPr>
          <p:nvPr>
            <p:ph idx="1"/>
          </p:nvPr>
        </p:nvSpPr>
        <p:spPr>
          <a:xfrm>
            <a:off x="685800" y="1752600"/>
            <a:ext cx="8001000" cy="4373563"/>
          </a:xfrm>
        </p:spPr>
        <p:txBody>
          <a:bodyPr/>
          <a:lstStyle/>
          <a:p>
            <a:pPr>
              <a:buNone/>
            </a:pPr>
            <a:r>
              <a:rPr lang="en-US" dirty="0"/>
              <a:t>T</a:t>
            </a:r>
            <a:r>
              <a:rPr lang="en-US" dirty="0" smtClean="0"/>
              <a:t>hree major components that make up the Health Care Delivery System are:</a:t>
            </a:r>
          </a:p>
          <a:p>
            <a:pPr marL="514350" indent="-514350">
              <a:buAutoNum type="arabicPeriod"/>
            </a:pPr>
            <a:r>
              <a:rPr lang="en-US" dirty="0" smtClean="0"/>
              <a:t>Facilities</a:t>
            </a:r>
          </a:p>
          <a:p>
            <a:pPr marL="514350" indent="-514350">
              <a:buAutoNum type="arabicPeriod"/>
            </a:pPr>
            <a:r>
              <a:rPr lang="en-US" dirty="0" smtClean="0"/>
              <a:t>Practitioners</a:t>
            </a:r>
          </a:p>
          <a:p>
            <a:pPr marL="514350" indent="-514350">
              <a:buAutoNum type="arabicPeriod"/>
            </a:pPr>
            <a:r>
              <a:rPr lang="en-US" dirty="0" smtClean="0"/>
              <a:t>Entities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F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25267</TotalTime>
  <Words>2071</Words>
  <Application>Microsoft Office PowerPoint</Application>
  <PresentationFormat>On-screen Show (4:3)</PresentationFormat>
  <Paragraphs>168</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Gothic</vt:lpstr>
      <vt:lpstr>Times New Roman</vt:lpstr>
      <vt:lpstr>Wingdings</vt:lpstr>
      <vt:lpstr>Wingdings 3</vt:lpstr>
      <vt:lpstr>Office Theme</vt:lpstr>
      <vt:lpstr>PowerPoint Presentation</vt:lpstr>
      <vt:lpstr>Learning Objectives of this lecture:</vt:lpstr>
      <vt:lpstr>What is a Health Care System? </vt:lpstr>
      <vt:lpstr>What is a Health Care System?</vt:lpstr>
      <vt:lpstr>What is a Health Care System?</vt:lpstr>
      <vt:lpstr>What is a Health Care System?</vt:lpstr>
      <vt:lpstr>Health Care Systems</vt:lpstr>
      <vt:lpstr>Goals of a Health Care System</vt:lpstr>
      <vt:lpstr>What is a Health Care Delivery System?</vt:lpstr>
      <vt:lpstr>Health Care Facilities</vt:lpstr>
      <vt:lpstr>Practitioners</vt:lpstr>
      <vt:lpstr>Entities</vt:lpstr>
      <vt:lpstr>PowerPoint Presentation</vt:lpstr>
      <vt:lpstr>Elements of a health care system</vt:lpstr>
      <vt:lpstr>Key components of a well functioning health system</vt:lpstr>
      <vt:lpstr>PowerPoint Presentation</vt:lpstr>
      <vt:lpstr>PowerPoint Presentation</vt:lpstr>
      <vt:lpstr>Health System in Jordan How it is organized….</vt:lpstr>
      <vt:lpstr>PowerPoint Presentation</vt:lpstr>
      <vt:lpstr>Overall Health Care System in Jordan</vt:lpstr>
      <vt:lpstr>Jordan Health Care System  </vt:lpstr>
      <vt:lpstr>PowerPoint Presentation</vt:lpstr>
      <vt:lpstr>PowerPoint Presentation</vt:lpstr>
      <vt:lpstr>PowerPoint Presentation</vt:lpstr>
      <vt:lpstr>PowerPoint Presentation</vt:lpstr>
      <vt:lpstr>PowerPoint Presentation</vt:lpstr>
      <vt:lpstr>Why Study Health Systems?</vt:lpstr>
      <vt:lpstr>Why Study Health Systems?</vt:lpstr>
      <vt:lpstr>Levels of Health Care</vt:lpstr>
      <vt:lpstr>1. Primary Care:</vt:lpstr>
      <vt:lpstr>Primary care, cont.</vt:lpstr>
      <vt:lpstr>2. Secondary or acute care </vt:lpstr>
      <vt:lpstr>3. Tertiary Care:</vt:lpstr>
      <vt:lpstr>Two contrasting approaches…</vt:lpstr>
      <vt:lpstr>1. The Highly Structured System  (the Dowson model)</vt:lpstr>
      <vt:lpstr>Patient Flow in the Highly Structured System</vt:lpstr>
      <vt:lpstr>The Structured Model: Planning with population focus</vt:lpstr>
      <vt:lpstr>2. The Free-Flowing Model</vt:lpstr>
      <vt:lpstr>The Free-Flowing Model</vt:lpstr>
      <vt:lpstr>Which Model is Right?</vt:lpstr>
      <vt:lpstr>Which Model is Right?</vt:lpstr>
      <vt:lpstr>Which Model is Right?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sireen</cp:lastModifiedBy>
  <cp:revision>294</cp:revision>
  <dcterms:created xsi:type="dcterms:W3CDTF">2014-02-09T20:13:58Z</dcterms:created>
  <dcterms:modified xsi:type="dcterms:W3CDTF">2016-12-19T11:28:58Z</dcterms:modified>
</cp:coreProperties>
</file>