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5" r:id="rId8"/>
    <p:sldId id="262" r:id="rId9"/>
    <p:sldId id="294" r:id="rId10"/>
    <p:sldId id="263" r:id="rId11"/>
    <p:sldId id="264" r:id="rId12"/>
    <p:sldId id="265" r:id="rId13"/>
    <p:sldId id="296" r:id="rId14"/>
    <p:sldId id="266" r:id="rId15"/>
    <p:sldId id="267" r:id="rId16"/>
    <p:sldId id="268" r:id="rId17"/>
    <p:sldId id="269" r:id="rId18"/>
    <p:sldId id="270" r:id="rId19"/>
    <p:sldId id="274" r:id="rId20"/>
    <p:sldId id="273" r:id="rId21"/>
    <p:sldId id="275" r:id="rId22"/>
    <p:sldId id="276" r:id="rId23"/>
    <p:sldId id="277" r:id="rId24"/>
    <p:sldId id="278" r:id="rId25"/>
    <p:sldId id="279" r:id="rId26"/>
    <p:sldId id="283" r:id="rId27"/>
    <p:sldId id="282" r:id="rId28"/>
    <p:sldId id="284" r:id="rId29"/>
    <p:sldId id="297" r:id="rId30"/>
    <p:sldId id="291" r:id="rId31"/>
    <p:sldId id="285" r:id="rId32"/>
    <p:sldId id="292" r:id="rId33"/>
    <p:sldId id="298" r:id="rId34"/>
    <p:sldId id="288" r:id="rId35"/>
    <p:sldId id="299" r:id="rId36"/>
    <p:sldId id="300" r:id="rId37"/>
    <p:sldId id="301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45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F83C-37A8-444E-AC89-0C0DAA20AF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A1C4-ABC4-4B5D-8546-A0C691510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1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F83C-37A8-444E-AC89-0C0DAA20AF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A1C4-ABC4-4B5D-8546-A0C691510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3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F83C-37A8-444E-AC89-0C0DAA20AF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A1C4-ABC4-4B5D-8546-A0C691510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14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F83C-37A8-444E-AC89-0C0DAA20AF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A1C4-ABC4-4B5D-8546-A0C691510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2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F83C-37A8-444E-AC89-0C0DAA20AF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A1C4-ABC4-4B5D-8546-A0C691510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908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F83C-37A8-444E-AC89-0C0DAA20AF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A1C4-ABC4-4B5D-8546-A0C691510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2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F83C-37A8-444E-AC89-0C0DAA20AF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A1C4-ABC4-4B5D-8546-A0C691510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12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F83C-37A8-444E-AC89-0C0DAA20AF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A1C4-ABC4-4B5D-8546-A0C691510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5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F83C-37A8-444E-AC89-0C0DAA20AF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A1C4-ABC4-4B5D-8546-A0C691510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25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F83C-37A8-444E-AC89-0C0DAA20AF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A1C4-ABC4-4B5D-8546-A0C691510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1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1F83C-37A8-444E-AC89-0C0DAA20AF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9A1C4-ABC4-4B5D-8546-A0C691510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3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1F83C-37A8-444E-AC89-0C0DAA20AFD4}" type="datetimeFigureOut">
              <a:rPr lang="en-US" smtClean="0"/>
              <a:t>11/15/2016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9A1C4-ABC4-4B5D-8546-A0C691510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52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ucleotide_sequence" TargetMode="External"/><Relationship Id="rId2" Type="http://schemas.openxmlformats.org/officeDocument/2006/relationships/hyperlink" Target="https://en.wikipedia.org/wiki/Genom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DNA_sequence" TargetMode="External"/><Relationship Id="rId5" Type="http://schemas.openxmlformats.org/officeDocument/2006/relationships/hyperlink" Target="https://en.wikipedia.org/wiki/Histone_modification" TargetMode="External"/><Relationship Id="rId4" Type="http://schemas.openxmlformats.org/officeDocument/2006/relationships/hyperlink" Target="https://en.wikipedia.org/wiki/DNA_methylation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cinenet.com/script/main/art.asp?articlekey=356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Neoplasia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lecture4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Heyam</a:t>
            </a:r>
            <a:r>
              <a:rPr lang="en-US" dirty="0" smtClean="0"/>
              <a:t> </a:t>
            </a:r>
            <a:r>
              <a:rPr lang="en-US" dirty="0" err="1" smtClean="0"/>
              <a:t>Awad</a:t>
            </a:r>
            <a:endParaRPr lang="en-US" dirty="0" smtClean="0"/>
          </a:p>
          <a:p>
            <a:r>
              <a:rPr lang="en-US" dirty="0" err="1" smtClean="0"/>
              <a:t>FRCPath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81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Tumor suppressor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important examples: </a:t>
            </a:r>
          </a:p>
          <a:p>
            <a:r>
              <a:rPr lang="en-US" dirty="0" smtClean="0"/>
              <a:t>1. RB gene(retinoblastoma gene) .. Governor: controls growth and puts a brake in cellular proliferation</a:t>
            </a:r>
          </a:p>
          <a:p>
            <a:r>
              <a:rPr lang="en-US" dirty="0" smtClean="0"/>
              <a:t>2. TP53 gene … guardian of the genome… sense genetic damage. So if there is damage it causes cessation of proliferation or if the damage cannot be repaired it causes apoptosis.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5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TP53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Mutations in TP53 do not directly transform cells. They permit and accelerate acquisition of mutations in oncogenes or tumor suppressor genes.</a:t>
            </a:r>
          </a:p>
          <a:p>
            <a:r>
              <a:rPr lang="en-US" dirty="0" smtClean="0"/>
              <a:t>Same rule applies for mutations in genes that are responsible for DNA  repair</a:t>
            </a:r>
          </a:p>
          <a:p>
            <a:r>
              <a:rPr lang="en-US" dirty="0" smtClean="0"/>
              <a:t>Ability of a cell to accumulate mutations = </a:t>
            </a:r>
            <a:r>
              <a:rPr lang="en-US" dirty="0" err="1" smtClean="0"/>
              <a:t>mutator</a:t>
            </a:r>
            <a:r>
              <a:rPr lang="en-US" dirty="0" smtClean="0"/>
              <a:t> phenotype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59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 that regulate apoptosis or DNA repair may be dominant or recessive.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TP 53 is present on chromosome 17p ( note the p in both and note that 5+3=1+7     </a:t>
            </a:r>
          </a:p>
          <a:p>
            <a:r>
              <a:rPr lang="en-US" dirty="0" smtClean="0"/>
              <a:t>If you don’t like the comment above.. Ignore it !!!!</a:t>
            </a:r>
          </a:p>
          <a:p>
            <a:endParaRPr lang="en-US" dirty="0"/>
          </a:p>
          <a:p>
            <a:r>
              <a:rPr lang="en-US" dirty="0" smtClean="0"/>
              <a:t>By the way , RB is present on chromosome 13q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758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lesions in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Mutations or </a:t>
            </a:r>
            <a:r>
              <a:rPr lang="en-US" dirty="0" err="1" smtClean="0"/>
              <a:t>nonmutational</a:t>
            </a:r>
            <a:endParaRPr lang="en-US" dirty="0" smtClean="0"/>
          </a:p>
          <a:p>
            <a:r>
              <a:rPr lang="en-US" dirty="0" smtClean="0"/>
              <a:t>Mutations: 1.subtle: point mutations, insertions, deletions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:or2. large, </a:t>
            </a:r>
            <a:r>
              <a:rPr lang="en-US" dirty="0" err="1" smtClean="0"/>
              <a:t>karyotypic</a:t>
            </a:r>
            <a:r>
              <a:rPr lang="en-US" dirty="0" smtClean="0"/>
              <a:t> change: translocations, deletions, gene amplification, aneuploidy</a:t>
            </a:r>
          </a:p>
          <a:p>
            <a:r>
              <a:rPr lang="en-US" dirty="0" smtClean="0"/>
              <a:t>Non mutational: MicroRNAs and epigenetic modifications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85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lesions in cancer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364" y="1825625"/>
            <a:ext cx="7747272" cy="4351338"/>
          </a:xfrm>
        </p:spPr>
      </p:pic>
    </p:spTree>
    <p:extLst>
      <p:ext uri="{BB962C8B-B14F-4D97-AF65-F5344CB8AC3E}">
        <p14:creationId xmlns:p14="http://schemas.microsoft.com/office/powerpoint/2010/main" val="210681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translocations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Translocations can cause cancer if they increase expression of a proto-oncogene.</a:t>
            </a:r>
          </a:p>
          <a:p>
            <a:r>
              <a:rPr lang="en-US" dirty="0" smtClean="0"/>
              <a:t>This can happen by two mechanisms: </a:t>
            </a:r>
          </a:p>
          <a:p>
            <a:r>
              <a:rPr lang="en-US" dirty="0" smtClean="0"/>
              <a:t>1. removing the proto-oncogene from its normal, regulated locus to a new position where it becomes under influence of a highly active promoter.</a:t>
            </a:r>
          </a:p>
          <a:p>
            <a:r>
              <a:rPr lang="en-US" dirty="0" smtClean="0"/>
              <a:t>2. translocation forms a new fusion gene that encodes a novel protein.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42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translocations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Occur mainly in </a:t>
            </a:r>
            <a:r>
              <a:rPr lang="en-US" dirty="0" err="1" smtClean="0"/>
              <a:t>haematogenous</a:t>
            </a:r>
            <a:r>
              <a:rPr lang="en-US" dirty="0" smtClean="0"/>
              <a:t> neoplasms ; why ??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Because lymphoid cells make DNA breaks during antibody or T cell receptor recombination. ( loads of cutting and rearrangements of the genes… so there is more chance that a gene that was cut will be “pasted “ in a new locus!</a:t>
            </a:r>
          </a:p>
        </p:txBody>
      </p:sp>
    </p:spTree>
    <p:extLst>
      <p:ext uri="{BB962C8B-B14F-4D97-AF65-F5344CB8AC3E}">
        <p14:creationId xmlns:p14="http://schemas.microsoft.com/office/powerpoint/2010/main" val="72876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1299769"/>
              </p:ext>
            </p:extLst>
          </p:nvPr>
        </p:nvGraphicFramePr>
        <p:xfrm>
          <a:off x="373487" y="1120916"/>
          <a:ext cx="10019764" cy="6629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751"/>
                <a:gridCol w="2016856"/>
                <a:gridCol w="2016856"/>
                <a:gridCol w="2016856"/>
                <a:gridCol w="2683445"/>
              </a:tblGrid>
              <a:tr h="466431">
                <a:tc>
                  <a:txBody>
                    <a:bodyPr/>
                    <a:lstStyle/>
                    <a:p>
                      <a:r>
                        <a:rPr lang="en-US" dirty="0" smtClean="0"/>
                        <a:t>Tumor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translocation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Oncogene</a:t>
                      </a:r>
                      <a:r>
                        <a:rPr lang="en-US" baseline="0" dirty="0" smtClean="0"/>
                        <a:t> affected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mechanism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notes</a:t>
                      </a:r>
                      <a:endParaRPr lang="en-US" dirty="0"/>
                    </a:p>
                  </a:txBody>
                  <a:tcPr/>
                </a:tc>
              </a:tr>
              <a:tr h="97728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BURKITT lymphoma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t(8;14)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MYC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MYC </a:t>
                      </a:r>
                      <a:r>
                        <a:rPr lang="en-US" sz="1600" baseline="0" dirty="0" smtClean="0"/>
                        <a:t>becomes under stimulation of heavy chain gene elements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90%</a:t>
                      </a:r>
                      <a:r>
                        <a:rPr lang="en-US" sz="1600" baseline="0" dirty="0" smtClean="0"/>
                        <a:t> of </a:t>
                      </a:r>
                      <a:r>
                        <a:rPr lang="en-US" sz="1600" baseline="0" dirty="0" err="1" smtClean="0"/>
                        <a:t>Burkitt</a:t>
                      </a:r>
                      <a:r>
                        <a:rPr lang="en-US" sz="1600" baseline="0" dirty="0" smtClean="0"/>
                        <a:t> cases have the mutation</a:t>
                      </a:r>
                    </a:p>
                    <a:p>
                      <a:r>
                        <a:rPr lang="en-US" sz="1600" baseline="0" dirty="0" smtClean="0"/>
                        <a:t>overexpression</a:t>
                      </a:r>
                      <a:endParaRPr lang="en-US" sz="1600" dirty="0"/>
                    </a:p>
                  </a:txBody>
                  <a:tcPr/>
                </a:tc>
              </a:tr>
              <a:tr h="9644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Follicular B cell lymphoma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t(14,18)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BCL2 (</a:t>
                      </a:r>
                      <a:r>
                        <a:rPr lang="en-US" sz="1600" dirty="0" err="1" smtClean="0"/>
                        <a:t>antiapoptotic</a:t>
                      </a:r>
                      <a:r>
                        <a:rPr lang="en-US" sz="1600" dirty="0" smtClean="0"/>
                        <a:t>)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Overexpression of BCL2</a:t>
                      </a:r>
                      <a:r>
                        <a:rPr lang="en-US" sz="1600" baseline="0" dirty="0" smtClean="0"/>
                        <a:t> by immunoglobulin gene elements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overexpression</a:t>
                      </a:r>
                      <a:endParaRPr lang="en-US" sz="1600" dirty="0"/>
                    </a:p>
                  </a:txBody>
                  <a:tcPr/>
                </a:tc>
              </a:tr>
              <a:tr h="7440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Chronic </a:t>
                      </a:r>
                      <a:r>
                        <a:rPr lang="en-US" sz="1600" dirty="0" err="1" smtClean="0"/>
                        <a:t>myelogenous</a:t>
                      </a:r>
                      <a:r>
                        <a:rPr lang="en-US" sz="1600" baseline="0" dirty="0" smtClean="0"/>
                        <a:t> leukemia (CML)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t(9;22)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BCR-ABL rearrangement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 fusion gene ( Philadelphia chromosome)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90% of cases.</a:t>
                      </a:r>
                    </a:p>
                    <a:p>
                      <a:r>
                        <a:rPr lang="en-US" sz="1600" dirty="0" smtClean="0"/>
                        <a:t>More details on next slide!</a:t>
                      </a:r>
                      <a:endParaRPr lang="en-US" sz="1600" dirty="0"/>
                    </a:p>
                  </a:txBody>
                  <a:tcPr/>
                </a:tc>
              </a:tr>
              <a:tr h="66632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Ewing sarcoma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t(11;22)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EWS –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Fli</a:t>
                      </a:r>
                      <a:r>
                        <a:rPr lang="en-US" sz="1600" baseline="0" dirty="0" smtClean="0"/>
                        <a:t> 1 fusion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Fusion gene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EWS is a transcription</a:t>
                      </a:r>
                      <a:r>
                        <a:rPr lang="en-US" sz="1600" baseline="0" dirty="0" smtClean="0"/>
                        <a:t> factor</a:t>
                      </a:r>
                    </a:p>
                    <a:p>
                      <a:r>
                        <a:rPr lang="en-US" sz="1600" baseline="0" dirty="0" smtClean="0"/>
                        <a:t>Fusion product</a:t>
                      </a:r>
                      <a:endParaRPr lang="en-US" sz="1600" dirty="0"/>
                    </a:p>
                  </a:txBody>
                  <a:tcPr/>
                </a:tc>
              </a:tr>
              <a:tr h="5235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Prostate carcinoma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ETS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Fusion gene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14717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Lung cancer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ALK</a:t>
                      </a:r>
                      <a:r>
                        <a:rPr lang="en-US" sz="1600" baseline="0" dirty="0" smtClean="0"/>
                        <a:t>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Fusion gene causing</a:t>
                      </a:r>
                      <a:r>
                        <a:rPr lang="en-US" sz="1600" baseline="0" dirty="0" smtClean="0"/>
                        <a:t> activation of ALK kinase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Only 4% of lung tumors have</a:t>
                      </a:r>
                      <a:r>
                        <a:rPr lang="en-US" sz="1600" baseline="0" dirty="0" smtClean="0"/>
                        <a:t> this fusion…these respond to ALK kinase inhibitors</a:t>
                      </a:r>
                      <a:endParaRPr lang="en-US" sz="1600" dirty="0"/>
                    </a:p>
                  </a:txBody>
                  <a:tcPr/>
                </a:tc>
              </a:tr>
              <a:tr h="303123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9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Philadelphia chromosome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1679" y="1825625"/>
            <a:ext cx="7122017" cy="4351338"/>
          </a:xfrm>
        </p:spPr>
      </p:pic>
    </p:spTree>
    <p:extLst>
      <p:ext uri="{BB962C8B-B14F-4D97-AF65-F5344CB8AC3E}">
        <p14:creationId xmlns:p14="http://schemas.microsoft.com/office/powerpoint/2010/main" val="4291536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Molecular basis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Neoplasms are caused by </a:t>
            </a:r>
            <a:r>
              <a:rPr lang="en-US" u="sng" dirty="0" smtClean="0">
                <a:solidFill>
                  <a:srgbClr val="FF0000"/>
                </a:solidFill>
              </a:rPr>
              <a:t>nonlethal</a:t>
            </a:r>
            <a:r>
              <a:rPr lang="en-US" dirty="0" smtClean="0"/>
              <a:t>, </a:t>
            </a:r>
            <a:r>
              <a:rPr lang="en-US" u="sng" dirty="0" smtClean="0">
                <a:solidFill>
                  <a:srgbClr val="FF0000"/>
                </a:solidFill>
              </a:rPr>
              <a:t>genetic damage</a:t>
            </a:r>
            <a:r>
              <a:rPr lang="en-US" dirty="0" smtClean="0"/>
              <a:t>, which causes </a:t>
            </a:r>
            <a:r>
              <a:rPr lang="en-US" u="sng" dirty="0" smtClean="0">
                <a:solidFill>
                  <a:srgbClr val="FF0000"/>
                </a:solidFill>
              </a:rPr>
              <a:t>uncontrolled cellular proliferation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Nonlethal: so cells can still multiply!</a:t>
            </a:r>
          </a:p>
          <a:p>
            <a:r>
              <a:rPr lang="en-US" dirty="0" smtClean="0"/>
              <a:t>Genetic damage: mutations or non-mutational damages (epigenetic changes)</a:t>
            </a:r>
          </a:p>
          <a:p>
            <a:r>
              <a:rPr lang="en-US" dirty="0"/>
              <a:t> </a:t>
            </a:r>
            <a:r>
              <a:rPr lang="en-US" dirty="0" smtClean="0"/>
              <a:t>uncontrolled proliferation… not all genetic damages produce tumors, they only do so if they result in a </a:t>
            </a:r>
            <a:r>
              <a:rPr lang="en-US" i="1" dirty="0" smtClean="0"/>
              <a:t>crazy</a:t>
            </a:r>
            <a:r>
              <a:rPr lang="en-US" dirty="0" smtClean="0"/>
              <a:t> cell that can multiply continuously in an uncontrolled, uninhibited fashion!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62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deletions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in  non-hematopoietic solid tumors </a:t>
            </a:r>
          </a:p>
          <a:p>
            <a:r>
              <a:rPr lang="en-US" dirty="0" smtClean="0"/>
              <a:t>Second most common </a:t>
            </a:r>
            <a:r>
              <a:rPr lang="en-US" dirty="0" err="1" smtClean="0"/>
              <a:t>karyotypic</a:t>
            </a:r>
            <a:r>
              <a:rPr lang="en-US" dirty="0" smtClean="0"/>
              <a:t> abnormality.</a:t>
            </a:r>
          </a:p>
          <a:p>
            <a:r>
              <a:rPr lang="en-US" dirty="0" smtClean="0"/>
              <a:t>Result in loss of tumor suppressor gene</a:t>
            </a:r>
          </a:p>
          <a:p>
            <a:r>
              <a:rPr lang="en-US" dirty="0" smtClean="0"/>
              <a:t>2 copies of the tumor suppressor gene need to be lost, usually one by point mutation and another by deletion</a:t>
            </a:r>
          </a:p>
          <a:p>
            <a:r>
              <a:rPr lang="en-US" dirty="0" smtClean="0"/>
              <a:t>Deletions result in loss of </a:t>
            </a:r>
            <a:r>
              <a:rPr lang="en-US" dirty="0" err="1" smtClean="0"/>
              <a:t>heterozygosity</a:t>
            </a:r>
            <a:r>
              <a:rPr lang="en-US" dirty="0" smtClean="0"/>
              <a:t>  (LOH). </a:t>
            </a:r>
          </a:p>
          <a:p>
            <a:r>
              <a:rPr lang="en-US" dirty="0" smtClean="0"/>
              <a:t>Deletions in 13q14. site of RB gene</a:t>
            </a:r>
          </a:p>
          <a:p>
            <a:r>
              <a:rPr lang="en-US" dirty="0" smtClean="0"/>
              <a:t>Deletions of 17p… TP53.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877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amplifications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Proto-oncogenes can be amplified and overexpressed .. Converted to oncogenes.</a:t>
            </a:r>
          </a:p>
          <a:p>
            <a:r>
              <a:rPr lang="en-US" dirty="0" smtClean="0"/>
              <a:t>Two patterns :homogenously stained region</a:t>
            </a:r>
          </a:p>
          <a:p>
            <a:pPr marL="0" indent="0">
              <a:buNone/>
            </a:pPr>
            <a:r>
              <a:rPr lang="en-US" dirty="0" smtClean="0"/>
              <a:t>                          </a:t>
            </a:r>
            <a:r>
              <a:rPr lang="en-US" dirty="0"/>
              <a:t>:</a:t>
            </a:r>
            <a:r>
              <a:rPr lang="en-US" dirty="0" smtClean="0"/>
              <a:t>Double minutes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Exampl:1. NMYC amplification in </a:t>
            </a:r>
            <a:r>
              <a:rPr lang="en-US" dirty="0" err="1" smtClean="0"/>
              <a:t>neuroblastoma</a:t>
            </a:r>
            <a:r>
              <a:rPr lang="en-US" dirty="0" smtClean="0"/>
              <a:t> , 25-30% of </a:t>
            </a:r>
            <a:r>
              <a:rPr lang="en-US" dirty="0" err="1" smtClean="0"/>
              <a:t>neuroblastoma</a:t>
            </a:r>
            <a:r>
              <a:rPr lang="en-US" dirty="0" smtClean="0"/>
              <a:t> cases have the amplification and it is associated with poor prognosis</a:t>
            </a:r>
          </a:p>
          <a:p>
            <a:pPr marL="0" indent="0">
              <a:buNone/>
            </a:pPr>
            <a:r>
              <a:rPr lang="en-US" dirty="0" smtClean="0"/>
              <a:t>2. ERBB2= HER2/NEU amplification in 20% of breast cancer. Antibodies against the protein receptor effective in treatment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50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8136" y="1825625"/>
            <a:ext cx="5795727" cy="4351338"/>
          </a:xfrm>
        </p:spPr>
      </p:pic>
    </p:spTree>
    <p:extLst>
      <p:ext uri="{BB962C8B-B14F-4D97-AF65-F5344CB8AC3E}">
        <p14:creationId xmlns:p14="http://schemas.microsoft.com/office/powerpoint/2010/main" val="3439207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HER2 in breast cancer. Can be detected by </a:t>
            </a:r>
            <a:r>
              <a:rPr lang="en-US" dirty="0" err="1" smtClean="0"/>
              <a:t>immunostain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please </a:t>
            </a:r>
            <a:r>
              <a:rPr lang="en-US" dirty="0" err="1" smtClean="0"/>
              <a:t>chech</a:t>
            </a:r>
            <a:r>
              <a:rPr lang="en-US" dirty="0" smtClean="0"/>
              <a:t> lecture 4 activity for details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049" y="1954924"/>
            <a:ext cx="7157544" cy="4319751"/>
          </a:xfrm>
        </p:spPr>
      </p:pic>
    </p:spTree>
    <p:extLst>
      <p:ext uri="{BB962C8B-B14F-4D97-AF65-F5344CB8AC3E}">
        <p14:creationId xmlns:p14="http://schemas.microsoft.com/office/powerpoint/2010/main" val="4244398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aneuploidy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= number of chromosomes not multiple of the haploid state (23).</a:t>
            </a:r>
          </a:p>
          <a:p>
            <a:r>
              <a:rPr lang="en-US" dirty="0" smtClean="0"/>
              <a:t>Result from errors of the mitotic checkpoint</a:t>
            </a:r>
          </a:p>
          <a:p>
            <a:r>
              <a:rPr lang="en-US" dirty="0" err="1" smtClean="0"/>
              <a:t>Aneupolidy</a:t>
            </a:r>
            <a:r>
              <a:rPr lang="en-US" dirty="0" smtClean="0"/>
              <a:t>.. Cause or result of </a:t>
            </a:r>
            <a:r>
              <a:rPr lang="en-US" dirty="0" err="1" smtClean="0"/>
              <a:t>neopalsia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60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microRNAs (</a:t>
            </a:r>
            <a:r>
              <a:rPr lang="en-US" dirty="0" err="1"/>
              <a:t>m</a:t>
            </a:r>
            <a:r>
              <a:rPr lang="en-US" dirty="0" err="1" smtClean="0"/>
              <a:t>iRNAs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Noncoding, micro (22 nucleotides) that are negative regulators of the genes.</a:t>
            </a:r>
          </a:p>
          <a:p>
            <a:r>
              <a:rPr lang="en-US" dirty="0" smtClean="0"/>
              <a:t>They inhibit gene expression post-transcriptionally = repress translation or cleave mRNA.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5842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miRNAs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2099255"/>
            <a:ext cx="5715000" cy="3850783"/>
          </a:xfrm>
        </p:spPr>
      </p:pic>
    </p:spTree>
    <p:extLst>
      <p:ext uri="{BB962C8B-B14F-4D97-AF65-F5344CB8AC3E}">
        <p14:creationId xmlns:p14="http://schemas.microsoft.com/office/powerpoint/2010/main" val="21286973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197" y="1690689"/>
            <a:ext cx="5848919" cy="4607080"/>
          </a:xfrm>
        </p:spPr>
      </p:pic>
    </p:spTree>
    <p:extLst>
      <p:ext uri="{BB962C8B-B14F-4D97-AF65-F5344CB8AC3E}">
        <p14:creationId xmlns:p14="http://schemas.microsoft.com/office/powerpoint/2010/main" val="24590291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miRNAs</a:t>
            </a:r>
            <a:r>
              <a:rPr lang="en-US" dirty="0" smtClean="0"/>
              <a:t> that target oncogenes…. If reduced, then inhibition lost…. Overexpression of oncogenes..</a:t>
            </a:r>
            <a:r>
              <a:rPr lang="en-US" dirty="0" err="1" smtClean="0"/>
              <a:t>ras</a:t>
            </a:r>
            <a:r>
              <a:rPr lang="en-US" dirty="0" smtClean="0"/>
              <a:t> in lung carcinoma and </a:t>
            </a:r>
            <a:r>
              <a:rPr lang="en-US" dirty="0" err="1" smtClean="0"/>
              <a:t>myc</a:t>
            </a:r>
            <a:r>
              <a:rPr lang="en-US" dirty="0" smtClean="0"/>
              <a:t> in some </a:t>
            </a:r>
            <a:r>
              <a:rPr lang="en-US" dirty="0" err="1" smtClean="0"/>
              <a:t>leukemias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miRNAs</a:t>
            </a:r>
            <a:r>
              <a:rPr lang="en-US" dirty="0" smtClean="0"/>
              <a:t> that target tumor suppressor genes… if increased… </a:t>
            </a:r>
            <a:r>
              <a:rPr lang="en-US" dirty="0" err="1" smtClean="0"/>
              <a:t>downregulation</a:t>
            </a:r>
            <a:r>
              <a:rPr lang="en-US" dirty="0" smtClean="0"/>
              <a:t> of tumor suppressor genes.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514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miRNA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Cause cancer by increasing oncogene expression or decreasing tumor suppressor gene expression.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2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Tumor </a:t>
            </a:r>
            <a:r>
              <a:rPr lang="en-US" dirty="0" err="1" smtClean="0"/>
              <a:t>clonality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tumor cells originate from </a:t>
            </a:r>
            <a:r>
              <a:rPr lang="en-US" u="sng" dirty="0" smtClean="0">
                <a:solidFill>
                  <a:srgbClr val="FF0000"/>
                </a:solidFill>
              </a:rPr>
              <a:t>one single </a:t>
            </a:r>
            <a:r>
              <a:rPr lang="en-US" dirty="0" smtClean="0"/>
              <a:t>genetically damaged </a:t>
            </a:r>
            <a:r>
              <a:rPr lang="en-US" i="1" dirty="0" smtClean="0"/>
              <a:t>crazy</a:t>
            </a:r>
            <a:r>
              <a:rPr lang="en-US" dirty="0" smtClean="0"/>
              <a:t> cell….  They are clonal</a:t>
            </a:r>
          </a:p>
          <a:p>
            <a:r>
              <a:rPr lang="en-US" dirty="0" smtClean="0"/>
              <a:t>What does a clone mean?</a:t>
            </a:r>
          </a:p>
          <a:p>
            <a:endParaRPr lang="en-US" dirty="0"/>
          </a:p>
          <a:p>
            <a:r>
              <a:rPr lang="en-US" dirty="0" smtClean="0"/>
              <a:t>Note: tumors start as a clone, but with time they acquire several mutations in some of the cells.. They become heterogeneous. This is because some cells develop mutations that make them acquire characteristics like: ability to invade, to metastasize..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2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study of changes in organisms caused by modification of gene expression rather than alteration of the genetic code </a:t>
            </a:r>
            <a:r>
              <a:rPr lang="en-US" dirty="0" smtClean="0"/>
              <a:t>itself</a:t>
            </a:r>
          </a:p>
          <a:p>
            <a:r>
              <a:rPr lang="en-US" dirty="0" smtClean="0"/>
              <a:t>Epigenetics are reversible, heritable changes in gene expression that occur without mutation.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3704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Epigenetic modifications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Reversible , heritable changes in gene expression without mutation.</a:t>
            </a:r>
          </a:p>
          <a:p>
            <a:r>
              <a:rPr lang="en-US" dirty="0" smtClean="0"/>
              <a:t>Two types: Histone modifications and DNA methylation.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9048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Epigenetic 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functionally </a:t>
            </a:r>
            <a:r>
              <a:rPr lang="en-US" dirty="0"/>
              <a:t>relevant changes to the </a:t>
            </a:r>
            <a:r>
              <a:rPr lang="en-US" dirty="0">
                <a:hlinkClick r:id="rId2" tooltip="Genome"/>
              </a:rPr>
              <a:t>genome</a:t>
            </a:r>
            <a:r>
              <a:rPr lang="en-US" dirty="0"/>
              <a:t> that do not involve a change in the </a:t>
            </a:r>
            <a:r>
              <a:rPr lang="en-US" dirty="0">
                <a:hlinkClick r:id="rId3" tooltip="Nucleotide sequence"/>
              </a:rPr>
              <a:t>nucleotide sequence</a:t>
            </a:r>
            <a:r>
              <a:rPr lang="en-US" dirty="0"/>
              <a:t>. Examples of mechanisms that produce such changes are </a:t>
            </a:r>
            <a:r>
              <a:rPr lang="en-US" dirty="0">
                <a:hlinkClick r:id="rId4" tooltip="DNA methylation"/>
              </a:rPr>
              <a:t>DNA methylation</a:t>
            </a:r>
            <a:r>
              <a:rPr lang="en-US" dirty="0"/>
              <a:t> and </a:t>
            </a:r>
            <a:r>
              <a:rPr lang="en-US" dirty="0">
                <a:hlinkClick r:id="rId5" tooltip="Histone modification"/>
              </a:rPr>
              <a:t>histone modification</a:t>
            </a:r>
            <a:r>
              <a:rPr lang="en-US" dirty="0"/>
              <a:t>, each of which alters how genes are expressed without altering the underlying </a:t>
            </a:r>
            <a:r>
              <a:rPr lang="en-US" dirty="0">
                <a:hlinkClick r:id="rId6" tooltip="DNA sequence"/>
              </a:rPr>
              <a:t>DNA sequence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276421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Epigenetics and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 expression is silenced by DNA methylation= more methyl groups more silencing.</a:t>
            </a:r>
          </a:p>
          <a:p>
            <a:pPr marL="0" indent="0">
              <a:buNone/>
            </a:pPr>
            <a:r>
              <a:rPr lang="en-US" b="1" dirty="0" smtClean="0"/>
              <a:t>In cancer cells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1.Global DNA hypo methylation : increases expression of </a:t>
            </a:r>
            <a:r>
              <a:rPr lang="en-US" dirty="0" err="1" smtClean="0"/>
              <a:t>genes.also</a:t>
            </a:r>
            <a:r>
              <a:rPr lang="en-US" dirty="0" smtClean="0"/>
              <a:t> causes chromosomal instability</a:t>
            </a:r>
          </a:p>
          <a:p>
            <a:r>
              <a:rPr lang="en-US" dirty="0" smtClean="0"/>
              <a:t>2.Selective promoter hyper methylation of tumor suppressor genes: silenced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1705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231" y="1690689"/>
            <a:ext cx="4773769" cy="3898742"/>
          </a:xfrm>
        </p:spPr>
      </p:pic>
    </p:spTree>
    <p:extLst>
      <p:ext uri="{BB962C8B-B14F-4D97-AF65-F5344CB8AC3E}">
        <p14:creationId xmlns:p14="http://schemas.microsoft.com/office/powerpoint/2010/main" val="28281762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epigenetic modifications can result from mutations of DNA sequences (gens) that regulate epigenetic modifications!!!!!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8344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epigenetic modifications regulate gene expression.. They might affect the response of one gene in different cells.</a:t>
            </a:r>
          </a:p>
          <a:p>
            <a:r>
              <a:rPr lang="en-US" dirty="0" err="1" smtClean="0"/>
              <a:t>E.g</a:t>
            </a:r>
            <a:r>
              <a:rPr lang="en-US" dirty="0" smtClean="0"/>
              <a:t> NOTCH1 gene in oncogenic in T cell leukemia  but is tumor suppressor in squamous cell carcinoma</a:t>
            </a:r>
          </a:p>
          <a:p>
            <a:r>
              <a:rPr lang="en-US" dirty="0" smtClean="0"/>
              <a:t>As if NOTCH is Spiderman : you have the red Spiderman and the black one.. They act differently in different situations according to the </a:t>
            </a:r>
            <a:r>
              <a:rPr lang="en-US" dirty="0" err="1" smtClean="0"/>
              <a:t>encvironment</a:t>
            </a:r>
            <a:r>
              <a:rPr lang="en-US" dirty="0" smtClean="0"/>
              <a:t> they are in that is according to the epigenetics!!!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276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361" y="1970468"/>
            <a:ext cx="3799267" cy="3953814"/>
          </a:xfrm>
        </p:spPr>
      </p:pic>
    </p:spTree>
    <p:extLst>
      <p:ext uri="{BB962C8B-B14F-4D97-AF65-F5344CB8AC3E}">
        <p14:creationId xmlns:p14="http://schemas.microsoft.com/office/powerpoint/2010/main" val="53259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damages in neoplasms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need to be damages causing changes in cell proliferation</a:t>
            </a:r>
          </a:p>
          <a:p>
            <a:pPr marL="0" indent="0">
              <a:buNone/>
            </a:pPr>
            <a:r>
              <a:rPr lang="en-US" dirty="0" smtClean="0"/>
              <a:t>So: four types of regulatory genes are mainly affected:</a:t>
            </a:r>
          </a:p>
          <a:p>
            <a:r>
              <a:rPr lang="en-US" dirty="0" smtClean="0"/>
              <a:t>1. growth promoting proto-oncogenes</a:t>
            </a:r>
          </a:p>
          <a:p>
            <a:r>
              <a:rPr lang="en-US" dirty="0" smtClean="0"/>
              <a:t>2. growth inhibiting tumor suppressor genes</a:t>
            </a:r>
          </a:p>
          <a:p>
            <a:r>
              <a:rPr lang="en-US" dirty="0" smtClean="0"/>
              <a:t>3. genes that regulate apoptosis</a:t>
            </a:r>
          </a:p>
          <a:p>
            <a:r>
              <a:rPr lang="en-US" dirty="0" smtClean="0"/>
              <a:t>4. genes involved in DNA repair.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88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oncogenes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Normally: our cells have proto-oncogenes. These cause cell proliferation in a regulated manner</a:t>
            </a:r>
          </a:p>
          <a:p>
            <a:r>
              <a:rPr lang="en-US" dirty="0" smtClean="0"/>
              <a:t>If the proto-oncogenes are mutated or overexpressed: they are called oncogenes</a:t>
            </a:r>
          </a:p>
          <a:p>
            <a:r>
              <a:rPr lang="en-US" dirty="0" smtClean="0"/>
              <a:t>Proto-oncogenes encode for proteins: proto-</a:t>
            </a:r>
            <a:r>
              <a:rPr lang="en-US" dirty="0" err="1" smtClean="0"/>
              <a:t>oncoproteins</a:t>
            </a:r>
            <a:r>
              <a:rPr lang="en-US" dirty="0" smtClean="0"/>
              <a:t>, or </a:t>
            </a:r>
            <a:r>
              <a:rPr lang="en-US" dirty="0" err="1" smtClean="0"/>
              <a:t>oncoproteins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 err="1" smtClean="0"/>
              <a:t>oncoproteins</a:t>
            </a:r>
            <a:r>
              <a:rPr lang="en-US" dirty="0" smtClean="0"/>
              <a:t> include: transcription factors, growth regulating proteins, proteins involved in cell survival.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6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oncogenes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Oncogenes cause overexpression of proteins involved in cell growth.</a:t>
            </a:r>
          </a:p>
          <a:p>
            <a:r>
              <a:rPr lang="en-US" dirty="0" smtClean="0"/>
              <a:t>If one allele is mutated or overexpressed: there will be increase in the growth proteins</a:t>
            </a:r>
          </a:p>
          <a:p>
            <a:r>
              <a:rPr lang="en-US" dirty="0" smtClean="0"/>
              <a:t>So oncogenes are dominant .</a:t>
            </a:r>
          </a:p>
          <a:p>
            <a:r>
              <a:rPr lang="en-US" dirty="0" smtClean="0"/>
              <a:t>Important oncogenes : RAS and ABL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2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oncogenes overexpressed??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point mutation resulting in activation</a:t>
            </a:r>
          </a:p>
          <a:p>
            <a:r>
              <a:rPr lang="en-US" dirty="0" smtClean="0"/>
              <a:t>2. amplification : increased number of copies of the oncogenes</a:t>
            </a:r>
          </a:p>
          <a:p>
            <a:r>
              <a:rPr lang="en-US" dirty="0" smtClean="0"/>
              <a:t>3. translocations</a:t>
            </a:r>
          </a:p>
          <a:p>
            <a:r>
              <a:rPr lang="en-US" dirty="0" smtClean="0"/>
              <a:t>4.Epigenetic modification</a:t>
            </a:r>
          </a:p>
          <a:p>
            <a:endParaRPr lang="en-US" dirty="0"/>
          </a:p>
          <a:p>
            <a:r>
              <a:rPr lang="en-US" dirty="0" smtClean="0"/>
              <a:t>Details will follow . Don’t worry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77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Tumor suppressor genes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normally inhibit cell growth</a:t>
            </a:r>
          </a:p>
          <a:p>
            <a:r>
              <a:rPr lang="en-US" dirty="0" smtClean="0"/>
              <a:t>If mutated or lost: loss of growth inhibition : so  tumor</a:t>
            </a:r>
          </a:p>
          <a:p>
            <a:r>
              <a:rPr lang="en-US" dirty="0" smtClean="0"/>
              <a:t>Both alleles need to be lost or mutated for the tumors to develop…. Because if only one allele is lost , the other can compensate!</a:t>
            </a:r>
          </a:p>
          <a:p>
            <a:r>
              <a:rPr lang="en-US" dirty="0" smtClean="0"/>
              <a:t>So they are recessive genes</a:t>
            </a:r>
          </a:p>
          <a:p>
            <a:r>
              <a:rPr lang="en-US" dirty="0" smtClean="0"/>
              <a:t> in some cases loss of one allele is enough for  transformation… </a:t>
            </a:r>
            <a:r>
              <a:rPr lang="en-US" dirty="0" err="1" smtClean="0"/>
              <a:t>haploinsufficiency</a:t>
            </a:r>
            <a:r>
              <a:rPr lang="en-US" dirty="0" smtClean="0"/>
              <a:t> ( see next slide for definition)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24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Haploinsufficiency</a:t>
            </a:r>
            <a:r>
              <a:rPr lang="en-US" b="1" dirty="0"/>
              <a:t>:</a:t>
            </a:r>
            <a:r>
              <a:rPr lang="en-US" dirty="0"/>
              <a:t> A situation in which the total level of a </a:t>
            </a:r>
            <a:r>
              <a:rPr lang="en-US" dirty="0">
                <a:hlinkClick r:id="rId2" tooltip="Definition"/>
              </a:rPr>
              <a:t>gene </a:t>
            </a:r>
            <a:r>
              <a:rPr lang="en-US" u="sng" dirty="0">
                <a:hlinkClick r:id="rId2" tooltip="Definition"/>
              </a:rPr>
              <a:t>produc</a:t>
            </a:r>
            <a:r>
              <a:rPr lang="en-US" dirty="0">
                <a:hlinkClick r:id="rId2" tooltip="Definition"/>
              </a:rPr>
              <a:t>t</a:t>
            </a:r>
            <a:r>
              <a:rPr lang="en-US" dirty="0"/>
              <a:t> (a particular protein) produced by the cell is about half of the normal level and that is not sufficient to permit the cell to function normally. </a:t>
            </a:r>
            <a:endParaRPr lang="en-US" dirty="0" smtClean="0"/>
          </a:p>
          <a:p>
            <a:r>
              <a:rPr lang="en-US" dirty="0" smtClean="0"/>
              <a:t>Another </a:t>
            </a:r>
            <a:r>
              <a:rPr lang="en-US" dirty="0"/>
              <a:t>way to define </a:t>
            </a:r>
            <a:r>
              <a:rPr lang="en-US" dirty="0" err="1"/>
              <a:t>haploinsufficiency</a:t>
            </a:r>
            <a:r>
              <a:rPr lang="en-US" dirty="0"/>
              <a:t> is as a condition that arises when the normal phenotype requires the protein product of both alleles, and reduction of 50% of gene function results in an abnormal phenotype</a:t>
            </a:r>
          </a:p>
        </p:txBody>
      </p:sp>
    </p:spTree>
    <p:extLst>
      <p:ext uri="{BB962C8B-B14F-4D97-AF65-F5344CB8AC3E}">
        <p14:creationId xmlns:p14="http://schemas.microsoft.com/office/powerpoint/2010/main" val="35715441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4AEC6AEC134A4D955BC0CB88709E3B" ma:contentTypeVersion="" ma:contentTypeDescription="Create a new document." ma:contentTypeScope="" ma:versionID="79508bdf39ad47d63881ee70e72490b1">
  <xsd:schema xmlns:xsd="http://www.w3.org/2001/XMLSchema" xmlns:xs="http://www.w3.org/2001/XMLSchema" xmlns:p="http://schemas.microsoft.com/office/2006/metadata/properties" xmlns:ns2="1273bb50-8aa1-4bf6-a01c-f5e28723f012" targetNamespace="http://schemas.microsoft.com/office/2006/metadata/properties" ma:root="true" ma:fieldsID="3a3138395287c73ea7094a9363fc5885" ns2:_="">
    <xsd:import namespace="1273bb50-8aa1-4bf6-a01c-f5e28723f012"/>
    <xsd:element name="properties">
      <xsd:complexType>
        <xsd:sequence>
          <xsd:element name="documentManagement">
            <xsd:complexType>
              <xsd:all>
                <xsd:element ref="ns2:Course_x0020_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3bb50-8aa1-4bf6-a01c-f5e28723f012" elementFormDefault="qualified">
    <xsd:import namespace="http://schemas.microsoft.com/office/2006/documentManagement/types"/>
    <xsd:import namespace="http://schemas.microsoft.com/office/infopath/2007/PartnerControls"/>
    <xsd:element name="Course_x0020_Name" ma:index="2" nillable="true" ma:displayName="Course Name" ma:internalName="Course_x0020_Nam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ourse_x0020_Name xmlns="1273bb50-8aa1-4bf6-a01c-f5e28723f012">introduction to pathology/neoplasia</Course_x0020_Name>
  </documentManagement>
</p:properties>
</file>

<file path=customXml/itemProps1.xml><?xml version="1.0" encoding="utf-8"?>
<ds:datastoreItem xmlns:ds="http://schemas.openxmlformats.org/officeDocument/2006/customXml" ds:itemID="{51B166E5-D6CB-42DB-9900-C999F9B7CB13}"/>
</file>

<file path=customXml/itemProps2.xml><?xml version="1.0" encoding="utf-8"?>
<ds:datastoreItem xmlns:ds="http://schemas.openxmlformats.org/officeDocument/2006/customXml" ds:itemID="{32FB2C48-D0D1-4CFE-90CE-81332424F4B2}"/>
</file>

<file path=customXml/itemProps3.xml><?xml version="1.0" encoding="utf-8"?>
<ds:datastoreItem xmlns:ds="http://schemas.openxmlformats.org/officeDocument/2006/customXml" ds:itemID="{E847B25F-DB25-460A-AF48-6073B5CB8B41}"/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1411</Words>
  <Application>Microsoft Office PowerPoint</Application>
  <PresentationFormat>Widescreen</PresentationFormat>
  <Paragraphs>159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Office Theme</vt:lpstr>
      <vt:lpstr>Neoplasia  lecture4</vt:lpstr>
      <vt:lpstr>Molecular basis of cancer</vt:lpstr>
      <vt:lpstr>Tumor clonality</vt:lpstr>
      <vt:lpstr>Genetic damages in neoplasms</vt:lpstr>
      <vt:lpstr>oncogenes</vt:lpstr>
      <vt:lpstr>oncogenes</vt:lpstr>
      <vt:lpstr>How oncogenes overexpressed??</vt:lpstr>
      <vt:lpstr>Tumor suppressor genes</vt:lpstr>
      <vt:lpstr>PowerPoint Presentation</vt:lpstr>
      <vt:lpstr>Tumor suppressor genes</vt:lpstr>
      <vt:lpstr>TP53</vt:lpstr>
      <vt:lpstr>note</vt:lpstr>
      <vt:lpstr>Note </vt:lpstr>
      <vt:lpstr>Genetic lesions in cancer</vt:lpstr>
      <vt:lpstr>Genetic lesions in cancer</vt:lpstr>
      <vt:lpstr>Balanced translocations</vt:lpstr>
      <vt:lpstr>translocations</vt:lpstr>
      <vt:lpstr>PowerPoint Presentation</vt:lpstr>
      <vt:lpstr>Philadelphia chromosome</vt:lpstr>
      <vt:lpstr>deletions</vt:lpstr>
      <vt:lpstr>Gene amplifications</vt:lpstr>
      <vt:lpstr>PowerPoint Presentation</vt:lpstr>
      <vt:lpstr>HER2 in breast cancer. Can be detected by immunostain  please chech lecture 4 activity for details</vt:lpstr>
      <vt:lpstr>aneuploidy</vt:lpstr>
      <vt:lpstr>microRNAs (miRNAs)</vt:lpstr>
      <vt:lpstr>miRNAs</vt:lpstr>
      <vt:lpstr>PowerPoint Presentation</vt:lpstr>
      <vt:lpstr>PowerPoint Presentation</vt:lpstr>
      <vt:lpstr>miRNA</vt:lpstr>
      <vt:lpstr>epigenetics</vt:lpstr>
      <vt:lpstr>Epigenetic modifications</vt:lpstr>
      <vt:lpstr>Epigenetic mutations</vt:lpstr>
      <vt:lpstr>Epigenetics and cancer</vt:lpstr>
      <vt:lpstr>PowerPoint Presentation</vt:lpstr>
      <vt:lpstr>NOTE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hsp3labdoc</dc:creator>
  <cp:lastModifiedBy>hsp3labdoc</cp:lastModifiedBy>
  <cp:revision>49</cp:revision>
  <dcterms:created xsi:type="dcterms:W3CDTF">2016-07-06T10:13:43Z</dcterms:created>
  <dcterms:modified xsi:type="dcterms:W3CDTF">2016-11-15T11:21:52Z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0x010100454AEC6AEC134A4D955BC0CB88709E3B</vt:lpwstr>
  </property>
</Properties>
</file>