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12" r:id="rId3"/>
    <p:sldId id="313" r:id="rId4"/>
    <p:sldId id="314" r:id="rId5"/>
    <p:sldId id="315" r:id="rId6"/>
    <p:sldId id="316" r:id="rId7"/>
    <p:sldId id="317" r:id="rId8"/>
    <p:sldId id="289" r:id="rId9"/>
    <p:sldId id="318" r:id="rId10"/>
    <p:sldId id="320" r:id="rId11"/>
    <p:sldId id="319" r:id="rId12"/>
    <p:sldId id="324" r:id="rId13"/>
    <p:sldId id="323" r:id="rId1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B5C3-2B1A-47A6-BD99-D3C95A2982C1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15023-160B-4F18-BB54-762FDD302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C541-61E7-4EF5-B45C-495AE66F9348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7DE38-94AF-4E37-9100-D0BDA3FB2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07F6-B39A-4719-92D5-EA9F53488859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24A0-404F-464C-AAD6-B02BFB016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2953-B4C1-4977-84F5-7300F20B74AB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8AC0-0C69-48F3-91B6-3F47F9459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BB1E-065C-48BD-B44A-7D39B5C1A2CD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85DB-FC9D-4CF5-9092-806422D16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DF3E1-E214-4E80-B10D-6EC884FB7C43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4764B-2B6A-42C4-B092-D8379D6AB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3588F-6FA5-4A48-A194-DF40932AA806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B2D19-4A78-48DD-B899-EB2E45C46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F9F5D-5D64-4837-AD12-D25885336525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2DA49-E072-4790-B871-1B10EB479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E7EF-81DF-4B62-9DCC-14E7219BDA21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33B0-FA6D-43C7-B666-7F628ABCF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6379-4C22-46B1-8B1E-B27411F0B7BD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0DA1-EEB8-4C35-A105-8F765F18D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8CE66-40CF-47ED-979B-FA4A5A94C680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18BA3-3E54-45C7-ACDC-5CC47C115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154B1A-92F9-42BD-A05B-18B8A2005705}" type="datetimeFigureOut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D84CE7-1ACC-4035-91E8-8A65459CC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 err="1" smtClean="0"/>
              <a:t>Oedema</a:t>
            </a:r>
            <a:r>
              <a:rPr lang="en-US" b="1" dirty="0" smtClean="0"/>
              <a:t> </a:t>
            </a:r>
            <a:endParaRPr lang="ar-JO" b="1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4400" b="1" dirty="0" smtClean="0"/>
              <a:t>Caused by increasing capillary filtration: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- Increased capillary  hydrostatic pressure: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- Decreased </a:t>
            </a:r>
            <a:r>
              <a:rPr lang="en-US" dirty="0" err="1" smtClean="0"/>
              <a:t>oncotic</a:t>
            </a:r>
            <a:r>
              <a:rPr lang="en-US" dirty="0" smtClean="0"/>
              <a:t> pressure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- Increase capillary permeability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- Decreased lymph drainage</a:t>
            </a:r>
          </a:p>
          <a:p>
            <a:pPr>
              <a:buFont typeface="Arial" pitchFamily="34" charset="0"/>
              <a:buNone/>
              <a:defRPr/>
            </a:pPr>
            <a:endParaRPr lang="ar-JO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Safety factors for preventing </a:t>
            </a:r>
            <a:r>
              <a:rPr lang="en-US" dirty="0" err="1" smtClean="0"/>
              <a:t>oedema</a:t>
            </a:r>
            <a:endParaRPr lang="ar-JO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Low tissue compliance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Increased lymph flow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Increased protein wash-down from interstitial fluids</a:t>
            </a:r>
            <a:endParaRPr lang="ar-JO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65833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Increased lymph flow</a:t>
            </a:r>
            <a:br>
              <a:rPr lang="en-US" dirty="0" smtClean="0"/>
            </a:br>
            <a:r>
              <a:rPr lang="en-US" dirty="0" smtClean="0"/>
              <a:t>as safety factor</a:t>
            </a:r>
            <a:endParaRPr lang="ar-JO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962400" y="0"/>
            <a:ext cx="51816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4000" b="1" dirty="0" smtClean="0"/>
              <a:t>Lymph flow can increase </a:t>
            </a:r>
            <a:r>
              <a:rPr lang="en-US" sz="4000" dirty="0" smtClean="0"/>
              <a:t>up to 10-50 folds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4000" dirty="0" smtClean="0">
                <a:sym typeface="Wingdings" pitchFamily="2" charset="2"/>
              </a:rPr>
              <a:t> 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Carry away large amounts of fluids </a:t>
            </a:r>
            <a:r>
              <a:rPr lang="en-US" sz="4000" dirty="0" smtClean="0">
                <a:sym typeface="Wingdings" pitchFamily="2" charset="2"/>
              </a:rPr>
              <a:t> prevents interstitial pressure from rising into </a:t>
            </a:r>
            <a:r>
              <a:rPr lang="en-US" sz="4000" b="1" dirty="0" smtClean="0">
                <a:solidFill>
                  <a:srgbClr val="FF0000"/>
                </a:solidFill>
                <a:sym typeface="Wingdings" pitchFamily="2" charset="2"/>
              </a:rPr>
              <a:t>POSITIVE</a:t>
            </a:r>
            <a:r>
              <a:rPr lang="en-US" sz="4000" dirty="0" smtClean="0">
                <a:sym typeface="Wingdings" pitchFamily="2" charset="2"/>
              </a:rPr>
              <a:t> ranges</a:t>
            </a:r>
            <a:endParaRPr lang="ar-JO" sz="4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Safety factors for preventing </a:t>
            </a:r>
            <a:r>
              <a:rPr lang="en-US" dirty="0" err="1" smtClean="0"/>
              <a:t>oedema</a:t>
            </a:r>
            <a:endParaRPr lang="ar-JO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Low tissue compliance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Increased lymph flow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Increased protein wash-down from interstitial fluids</a:t>
            </a:r>
            <a:endParaRPr lang="ar-JO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65833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Increased lymph flow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increased Protein washout from interstitial fluids</a:t>
            </a:r>
            <a:endParaRPr lang="ar-JO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962400" y="0"/>
            <a:ext cx="51816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4000" b="1" dirty="0" smtClean="0"/>
              <a:t>Increased Lymph flow</a:t>
            </a:r>
            <a:endParaRPr lang="en-US" sz="4000" dirty="0" smtClean="0"/>
          </a:p>
          <a:p>
            <a:pPr>
              <a:buFont typeface="Arial" pitchFamily="34" charset="0"/>
              <a:buNone/>
              <a:defRPr/>
            </a:pPr>
            <a:r>
              <a:rPr lang="en-US" sz="4000" dirty="0" smtClean="0">
                <a:sym typeface="Wingdings" pitchFamily="2" charset="2"/>
              </a:rPr>
              <a:t> 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Carry away large amounts of proteins (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Protein washed out from interstitial fluids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 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b="1" u="sng" dirty="0" smtClean="0">
                <a:solidFill>
                  <a:srgbClr val="FF0000"/>
                </a:solidFill>
                <a:sym typeface="Wingdings" pitchFamily="2" charset="2"/>
              </a:rPr>
              <a:t>decrease Colloid osmotic pressure </a:t>
            </a:r>
            <a:r>
              <a:rPr lang="en-US" sz="4000" dirty="0" smtClean="0">
                <a:solidFill>
                  <a:srgbClr val="FF0000"/>
                </a:solidFill>
                <a:sym typeface="Wingdings" pitchFamily="2" charset="2"/>
              </a:rPr>
              <a:t>in interstitial fluid</a:t>
            </a:r>
            <a:r>
              <a:rPr lang="en-US" sz="4000" dirty="0" smtClean="0">
                <a:sym typeface="Wingdings" pitchFamily="2" charset="2"/>
              </a:rPr>
              <a:t>  Lowering net filtration forces  </a:t>
            </a:r>
            <a:r>
              <a:rPr lang="en-US" sz="3600" b="1" dirty="0" smtClean="0">
                <a:sym typeface="Wingdings" pitchFamily="2" charset="2"/>
              </a:rPr>
              <a:t>Prevents accumulation of fluids</a:t>
            </a:r>
            <a:endParaRPr lang="ar-JO" sz="3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 err="1" smtClean="0"/>
              <a:t>Oedema</a:t>
            </a:r>
            <a:r>
              <a:rPr lang="en-US" dirty="0" smtClean="0"/>
              <a:t> </a:t>
            </a:r>
            <a:endParaRPr lang="ar-JO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/>
              <a:t>Caused by increasing capillary filtration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</a:t>
            </a:r>
            <a:r>
              <a:rPr lang="en-US" b="1" dirty="0" smtClean="0"/>
              <a:t>Increased capillary  hydrostatic pressure: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Kidney causes: more retention of water and salts (Renal failure)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Excess of </a:t>
            </a:r>
            <a:r>
              <a:rPr lang="en-US" dirty="0" err="1" smtClean="0"/>
              <a:t>Mineralocorticoids</a:t>
            </a:r>
            <a:r>
              <a:rPr lang="en-US" dirty="0" smtClean="0"/>
              <a:t> (</a:t>
            </a:r>
            <a:r>
              <a:rPr lang="en-US" dirty="0" err="1" smtClean="0"/>
              <a:t>aldosterone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 </a:t>
            </a:r>
            <a:r>
              <a:rPr lang="en-US" b="1" dirty="0" smtClean="0"/>
              <a:t>High venous pressure: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Heart failure, decrease of Venous return (obstruction, decreased venous pump activity)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 smtClean="0"/>
              <a:t>        Decreased arteriolar resistance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Oedema</a:t>
            </a:r>
            <a:r>
              <a:rPr lang="en-US" dirty="0" smtClean="0"/>
              <a:t> </a:t>
            </a:r>
            <a:endParaRPr lang="ar-JO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/>
              <a:t>Caused by increasing capillary filtration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 </a:t>
            </a:r>
            <a:r>
              <a:rPr lang="en-US" b="1" dirty="0" smtClean="0"/>
              <a:t>Increased capillary  hydrostatic pressure: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 </a:t>
            </a:r>
            <a:r>
              <a:rPr lang="en-US" b="1" dirty="0" smtClean="0"/>
              <a:t>High venous pressure: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</a:t>
            </a:r>
            <a:r>
              <a:rPr lang="en-US" b="1" dirty="0" smtClean="0"/>
              <a:t>Decreased arteriolar resistance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(Excessive body heat, Insufficiency of sympathetic nervous system, Vasodilators)</a:t>
            </a:r>
            <a:endParaRPr lang="ar-JO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715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/>
              <a:t>Decreased </a:t>
            </a:r>
            <a:r>
              <a:rPr lang="en-US" sz="3600" b="1" dirty="0" err="1" smtClean="0"/>
              <a:t>Oncotic</a:t>
            </a:r>
            <a:r>
              <a:rPr lang="en-US" sz="3600" b="1" dirty="0" smtClean="0"/>
              <a:t> pressure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 </a:t>
            </a:r>
            <a:r>
              <a:rPr lang="en-US" b="1" dirty="0" smtClean="0"/>
              <a:t>Increased loss of proteins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	- From Kidney in </a:t>
            </a:r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	- from skin in burns and severe wounds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	</a:t>
            </a:r>
            <a:r>
              <a:rPr lang="en-US" b="1" dirty="0" smtClean="0"/>
              <a:t>Decreased production of proteins: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	- Liver diseases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	- Decreased intake of proteins in malnutrition</a:t>
            </a:r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ar-JO" dirty="0" smtClean="0"/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Oedema</a:t>
            </a:r>
            <a:r>
              <a:rPr lang="en-US" dirty="0" smtClean="0"/>
              <a:t> </a:t>
            </a:r>
            <a:endParaRPr lang="ar-JO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/>
              <a:t>Increase capillary permeability	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3600" b="1" dirty="0" smtClean="0"/>
              <a:t>		- </a:t>
            </a:r>
            <a:r>
              <a:rPr lang="en-US" dirty="0" smtClean="0"/>
              <a:t>During immune reactions by release of histamine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Toxins,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Infections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Vitamin C deficiency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Ischemia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Burns</a:t>
            </a:r>
          </a:p>
          <a:p>
            <a:pPr lvl="3">
              <a:buFont typeface="Arial" pitchFamily="34" charset="0"/>
              <a:buNone/>
              <a:defRPr/>
            </a:pPr>
            <a:endParaRPr lang="ar-JO" dirty="0" smtClean="0"/>
          </a:p>
          <a:p>
            <a:pPr>
              <a:buFont typeface="Arial" pitchFamily="34" charset="0"/>
              <a:buChar char="•"/>
              <a:defRPr/>
            </a:pPr>
            <a:endParaRPr lang="ar-JO" dirty="0" smtClean="0"/>
          </a:p>
        </p:txBody>
      </p:sp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 err="1" smtClean="0"/>
              <a:t>Oedema</a:t>
            </a:r>
            <a:r>
              <a:rPr lang="en-US" dirty="0" smtClean="0"/>
              <a:t> </a:t>
            </a:r>
            <a:endParaRPr lang="ar-J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/>
              <a:t>Decreased lymph drainage: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3600" b="1" dirty="0" smtClean="0"/>
              <a:t>		</a:t>
            </a:r>
            <a:r>
              <a:rPr lang="en-US" sz="3600" dirty="0" smtClean="0"/>
              <a:t>-</a:t>
            </a:r>
            <a:r>
              <a:rPr lang="en-US" dirty="0" smtClean="0"/>
              <a:t>Cancer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 Infections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-Surgery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		-Absence or abnormality of lymphatic vessels</a:t>
            </a:r>
            <a:endParaRPr lang="ar-JO" dirty="0" smtClean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 err="1" smtClean="0"/>
              <a:t>Oedema</a:t>
            </a:r>
            <a:r>
              <a:rPr lang="en-US" dirty="0" smtClean="0"/>
              <a:t> </a:t>
            </a:r>
            <a:endParaRPr lang="ar-JO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Safety factors for preventing </a:t>
            </a:r>
            <a:r>
              <a:rPr lang="en-US" dirty="0" err="1" smtClean="0"/>
              <a:t>oedema</a:t>
            </a:r>
            <a:endParaRPr lang="ar-JO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Low tissue compliance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Increased lymph flow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Increased protein wash-down from interstitial fluids</a:t>
            </a:r>
            <a:endParaRPr lang="ar-JO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4800" y="228600"/>
            <a:ext cx="5029200" cy="6494463"/>
          </a:xfr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0"/>
            <a:ext cx="43434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 rtl="0">
              <a:spcBef>
                <a:spcPct val="20000"/>
              </a:spcBef>
              <a:defRPr/>
            </a:pP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In </a:t>
            </a:r>
            <a:r>
              <a:rPr lang="en-US" sz="3600" b="1" u="sng" dirty="0">
                <a:solidFill>
                  <a:srgbClr val="FF0000"/>
                </a:solidFill>
                <a:latin typeface="+mn-lt"/>
                <a:cs typeface="+mn-cs"/>
              </a:rPr>
              <a:t>negative</a:t>
            </a: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pressure ranges</a:t>
            </a:r>
          </a:p>
          <a:p>
            <a:pPr marL="742950" lvl="1" indent="-285750" algn="l" rtl="0">
              <a:spcBef>
                <a:spcPct val="20000"/>
              </a:spcBef>
              <a:defRPr/>
            </a:pPr>
            <a:r>
              <a:rPr lang="en-US" sz="36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LOW compliance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by presence of gel fluids results in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relative increase in hydrostatic pressure to </a:t>
            </a: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small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changes in volume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  <a:sym typeface="Wingdings" pitchFamily="2" charset="2"/>
              </a:rPr>
              <a:t> prevents capillary filtration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4800" y="228600"/>
            <a:ext cx="5029200" cy="6494463"/>
          </a:xfr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0"/>
            <a:ext cx="43434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 rtl="0">
              <a:spcBef>
                <a:spcPct val="20000"/>
              </a:spcBef>
              <a:defRPr/>
            </a:pP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In </a:t>
            </a:r>
            <a:r>
              <a:rPr lang="en-US" sz="3600" b="1" u="sng" dirty="0">
                <a:solidFill>
                  <a:srgbClr val="FF0000"/>
                </a:solidFill>
                <a:latin typeface="+mn-lt"/>
                <a:cs typeface="+mn-cs"/>
              </a:rPr>
              <a:t>positive</a:t>
            </a:r>
            <a:r>
              <a:rPr lang="en-US" sz="36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pressure ranges</a:t>
            </a:r>
          </a:p>
          <a:p>
            <a:pPr marL="742950" lvl="1" indent="-285750" algn="l" rtl="0">
              <a:spcBef>
                <a:spcPct val="20000"/>
              </a:spcBef>
              <a:defRPr/>
            </a:pPr>
            <a:r>
              <a:rPr lang="en-US" sz="36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HIGH compliance</a:t>
            </a:r>
          </a:p>
          <a:p>
            <a:pPr marL="742950" lvl="1" indent="-285750" algn="l" rtl="0">
              <a:spcBef>
                <a:spcPct val="20000"/>
              </a:spcBef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by accumulation  of 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free fluids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results in </a:t>
            </a:r>
            <a:r>
              <a:rPr lang="en-US" sz="32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smaller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increase in hydrostatic pressure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to </a:t>
            </a: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high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changes in volume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  <a:sym typeface="Wingdings" pitchFamily="2" charset="2"/>
              </a:rPr>
              <a:t> Pitting </a:t>
            </a: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  <a:sym typeface="Wingdings" pitchFamily="2" charset="2"/>
              </a:rPr>
              <a:t>oedema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206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Oedema </vt:lpstr>
      <vt:lpstr>Oedema </vt:lpstr>
      <vt:lpstr>Oedema </vt:lpstr>
      <vt:lpstr>Oedema </vt:lpstr>
      <vt:lpstr>Oedema </vt:lpstr>
      <vt:lpstr>Oedema </vt:lpstr>
      <vt:lpstr>Safety factors for preventing oedema</vt:lpstr>
      <vt:lpstr>Slide 8</vt:lpstr>
      <vt:lpstr>Slide 9</vt:lpstr>
      <vt:lpstr>Safety factors for preventing oedema</vt:lpstr>
      <vt:lpstr>Increased lymph flow as safety factor</vt:lpstr>
      <vt:lpstr>Safety factors for preventing oedema</vt:lpstr>
      <vt:lpstr>Increased lymph flow  increased Protein washout from interstitial fluids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Fluids between compartments</dc:title>
  <dc:creator>amccor</dc:creator>
  <cp:lastModifiedBy>Omar Abureesh</cp:lastModifiedBy>
  <cp:revision>59</cp:revision>
  <dcterms:created xsi:type="dcterms:W3CDTF">2006-08-16T00:00:00Z</dcterms:created>
  <dcterms:modified xsi:type="dcterms:W3CDTF">2016-04-27T16:48:25Z</dcterms:modified>
</cp:coreProperties>
</file>