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comments/comment19.xml" ContentType="application/vnd.openxmlformats-officedocument.presentationml.comment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omments/comment8.xml" ContentType="application/vnd.openxmlformats-officedocument.presentationml.comments+xml"/>
  <Override PartName="/ppt/comments/comment17.xml" ContentType="application/vnd.openxmlformats-officedocument.presentationml.comments+xml"/>
  <Override PartName="/ppt/comments/comment26.xml" ContentType="application/vnd.openxmlformats-officedocument.presentationml.comments+xml"/>
  <Override PartName="/ppt/ink/ink16.xml" ContentType="application/inkml+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comments/comment6.xml" ContentType="application/vnd.openxmlformats-officedocument.presentationml.comments+xml"/>
  <Override PartName="/ppt/comments/comment13.xml" ContentType="application/vnd.openxmlformats-officedocument.presentationml.comments+xml"/>
  <Override PartName="/ppt/comments/comment15.xml" ContentType="application/vnd.openxmlformats-officedocument.presentationml.comments+xml"/>
  <Override PartName="/ppt/comments/comment24.xml" ContentType="application/vnd.openxmlformats-officedocument.presentationml.comment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s/comment4.xml" ContentType="application/vnd.openxmlformats-officedocument.presentationml.comments+xml"/>
  <Override PartName="/ppt/comments/comment11.xml" ContentType="application/vnd.openxmlformats-officedocument.presentationml.comments+xml"/>
  <Override PartName="/ppt/comments/comment22.xml" ContentType="application/vnd.openxmlformats-officedocument.presentationml.comment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comments/comment10.xml" ContentType="application/vnd.openxmlformats-officedocument.presentationml.comments+xml"/>
  <Override PartName="/ppt/comments/comment20.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comments/comment9.xml" ContentType="application/vnd.openxmlformats-officedocument.presentationml.comments+xml"/>
  <Override PartName="/ppt/comments/comment18.xml" ContentType="application/vnd.openxmlformats-officedocument.presentationml.comment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comments/comment7.xml" ContentType="application/vnd.openxmlformats-officedocument.presentationml.comments+xml"/>
  <Default Extension="emf" ContentType="image/x-emf"/>
  <Override PartName="/ppt/comments/comment16.xml" ContentType="application/vnd.openxmlformats-officedocument.presentationml.comments+xml"/>
  <Override PartName="/ppt/comments/comment25.xml" ContentType="application/vnd.openxmlformats-officedocument.presentationml.comment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comments/comment5.xml" ContentType="application/vnd.openxmlformats-officedocument.presentationml.comments+xml"/>
  <Override PartName="/ppt/comments/comment14.xml" ContentType="application/vnd.openxmlformats-officedocument.presentationml.comments+xml"/>
  <Override PartName="/ppt/comments/comment23.xml" ContentType="application/vnd.openxmlformats-officedocument.presentationml.comment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omments/comment3.xml" ContentType="application/vnd.openxmlformats-officedocument.presentationml.comments+xml"/>
  <Override PartName="/ppt/comments/comment12.xml" ContentType="application/vnd.openxmlformats-officedocument.presentationml.comments+xml"/>
  <Override PartName="/ppt/comments/comment21.xml" ContentType="application/vnd.openxmlformats-officedocument.presentationml.comment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84" r:id="rId9"/>
    <p:sldId id="263" r:id="rId10"/>
    <p:sldId id="264" r:id="rId11"/>
    <p:sldId id="265" r:id="rId12"/>
    <p:sldId id="266" r:id="rId13"/>
    <p:sldId id="267" r:id="rId14"/>
    <p:sldId id="268" r:id="rId15"/>
    <p:sldId id="269" r:id="rId16"/>
    <p:sldId id="270" r:id="rId17"/>
    <p:sldId id="285"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d" initials="M" lastIdx="4" clrIdx="0"/>
  <p:cmAuthor id="1" name="Fam!ly" initials="F" lastIdx="6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5" d="100"/>
          <a:sy n="55" d="100"/>
        </p:scale>
        <p:origin x="-1632" y="-438"/>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3-08T20:42:49.543" idx="1">
    <p:pos x="2270" y="934"/>
    <p:text>it is simple squamous endothelium in a blood vessel .
(we can find simple squamous in endothelium , mesothelium and lung alveoli )</p:text>
  </p:cm>
  <p:cm authorId="1" dt="2016-03-08T20:27:04.264" idx="2">
    <p:pos x="1358" y="2644"/>
    <p:text>this is compound acinar</p:text>
  </p:cm>
</p:cmLst>
</file>

<file path=ppt/comments/comment10.xml><?xml version="1.0" encoding="utf-8"?>
<p:cmLst xmlns:a="http://schemas.openxmlformats.org/drawingml/2006/main" xmlns:r="http://schemas.openxmlformats.org/officeDocument/2006/relationships" xmlns:p="http://schemas.openxmlformats.org/presentationml/2006/main">
  <p:cm authorId="1" dt="2016-03-08T21:23:03.211" idx="15">
    <p:pos x="1482" y="2404"/>
    <p:text>stratified columnar ( the nuclei are baselly located in the surface layer).</p:text>
  </p:cm>
  <p:cm authorId="1" dt="2016-03-08T21:24:05.102" idx="16">
    <p:pos x="4053" y="2836"/>
    <p:text>this is endothelium in vein.
</p:text>
  </p:cm>
  <p:cm authorId="1" dt="2016-03-08T21:36:56.399" idx="17">
    <p:pos x="2987" y="712"/>
    <p:text>simple squamous (endothelium of artery).
Why  it is not stratified squamous ? because the size of nuclei in the surface layer is much smaller than nuclei in the deep layer( so if the whole layers are epithelium tissue then nuclei must enlarge gradually so deep layers are smooth muscle cells ). also basal cells of stratified squamous are cuboidal or columnar and as we go toward the apex it becomes  polygonal shaped then it flattens to become simple squamous (gradual transition)</p:text>
  </p:cm>
</p:cmLst>
</file>

<file path=ppt/comments/comment11.xml><?xml version="1.0" encoding="utf-8"?>
<p:cmLst xmlns:a="http://schemas.openxmlformats.org/drawingml/2006/main" xmlns:r="http://schemas.openxmlformats.org/officeDocument/2006/relationships" xmlns:p="http://schemas.openxmlformats.org/presentationml/2006/main">
  <p:cm authorId="1" dt="2016-03-08T21:42:56.650" idx="18">
    <p:pos x="2745" y="1309"/>
    <p:text>nonkeratinized stratified squamous .
(it is nonkeratinized because all cells on the surface have nuclei).
it is found in wet cavities like in oral cavity , vagina , laryx ..... and so on .
in the begining of opening of wet cavities of tracts we have mixed ( keratinized and nonkeratinized ) epithelium.</p:text>
  </p:cm>
</p:cmLst>
</file>

<file path=ppt/comments/comment12.xml><?xml version="1.0" encoding="utf-8"?>
<p:cmLst xmlns:a="http://schemas.openxmlformats.org/drawingml/2006/main" xmlns:r="http://schemas.openxmlformats.org/officeDocument/2006/relationships" xmlns:p="http://schemas.openxmlformats.org/presentationml/2006/main">
  <p:cm authorId="1" dt="2016-03-08T21:44:01.603" idx="19">
    <p:pos x="3542" y="3216"/>
    <p:text>fibrocytes of connective tissue</p:text>
  </p:cm>
  <p:cm authorId="1" dt="2016-03-08T21:45:18.806" idx="20">
    <p:pos x="2488" y="1934"/>
    <p:text>cilliated simple columnar like in fallopian tube ( oviduct)</p:text>
  </p:cm>
</p:cmLst>
</file>

<file path=ppt/comments/comment13.xml><?xml version="1.0" encoding="utf-8"?>
<p:cmLst xmlns:a="http://schemas.openxmlformats.org/drawingml/2006/main" xmlns:r="http://schemas.openxmlformats.org/officeDocument/2006/relationships" xmlns:p="http://schemas.openxmlformats.org/presentationml/2006/main">
  <p:cm authorId="1" dt="2016-03-08T21:52:01.478" idx="21">
    <p:pos x="1151" y="1401"/>
    <p:text>pseudostratified ( nuclei in more than one layer) cilliated columnar epithelia and have goblets cells between them.
why we didn't say it is stratified columnar ? because stratified columnar has no cillia.
we find this type in respiratory epithelium.
it is not H and E stain because goblet cells are stained.</p:text>
  </p:cm>
</p:cmLst>
</file>

<file path=ppt/comments/comment14.xml><?xml version="1.0" encoding="utf-8"?>
<p:cmLst xmlns:a="http://schemas.openxmlformats.org/drawingml/2006/main" xmlns:r="http://schemas.openxmlformats.org/officeDocument/2006/relationships" xmlns:p="http://schemas.openxmlformats.org/presentationml/2006/main">
  <p:cm authorId="1" dt="2016-03-08T21:56:41.424" idx="22">
    <p:pos x="2368" y="2814"/>
    <p:text>keratinized stratified squamous .
identify part " A"? it is keratin (dead cells with no nuclei and no organelles but filled with keratin and surrounded by lipid (plasma membrane)).
keratin layer is vey thick so it is most likely to be palms of hands or soles of foot.</p:text>
  </p:cm>
</p:cmLst>
</file>

<file path=ppt/comments/comment15.xml><?xml version="1.0" encoding="utf-8"?>
<p:cmLst xmlns:a="http://schemas.openxmlformats.org/drawingml/2006/main" xmlns:r="http://schemas.openxmlformats.org/officeDocument/2006/relationships" xmlns:p="http://schemas.openxmlformats.org/presentationml/2006/main">
  <p:cm authorId="0" dt="2016-03-07T09:32:20.469" idx="2">
    <p:pos x="10" y="10"/>
    <p:text>kolo dwa2er, 3shan hek sho mkan el section bykon da2ra.. so its acinar compound</p:text>
  </p:cm>
  <p:cm authorId="1" dt="2016-03-08T22:15:53.281" idx="23">
    <p:pos x="2987" y="1579"/>
    <p:text>islets of langerhans which is endocrine and secretes insulin and glucagon into the blood to control blood sugar. 
endocrine of pancreas secrete by merocrine.</p:text>
  </p:cm>
  <p:cm authorId="1" dt="2016-03-08T22:39:49.868" idx="24">
    <p:pos x="987" y="840"/>
    <p:text>compound acinar so we will think about parotid gland( largest salivary gland) and exocrine portion of pancreas but because we have islets if langherhans so it must be the exocrine portion of pancreas. ( if we don't have here in this section islets of pancreas we will have teo possible answers).
exocrine of pancreas secrete serrous.
</p:text>
  </p:cm>
</p:cmLst>
</file>

<file path=ppt/comments/comment16.xml><?xml version="1.0" encoding="utf-8"?>
<p:cmLst xmlns:a="http://schemas.openxmlformats.org/drawingml/2006/main" xmlns:r="http://schemas.openxmlformats.org/officeDocument/2006/relationships" xmlns:p="http://schemas.openxmlformats.org/presentationml/2006/main">
  <p:cm authorId="1" dt="2016-03-08T22:20:05.015" idx="25">
    <p:pos x="2868" y="1064"/>
    <p:text>this is a duct</p:text>
  </p:cm>
  <p:cm authorId="1" dt="2016-03-08T22:20:32.703" idx="26">
    <p:pos x="3455" y="793"/>
    <p:text>this is hair canal</p:text>
  </p:cm>
  <p:cm authorId="1" dt="2016-03-08T22:27:52.406" idx="27">
    <p:pos x="2553" y="1760"/>
    <p:text>sebacous gland:
1-simple branched acinar in skin and opens into hair follicle .
2-it secretes lipids ( sepum , oil ) ( neither serrous nor mucous) so it is lightly stained .
3- very small cells and the nucleus in the middle.
( we have to memorize the shapes of sebacous and sweat glands and both of them open into hair follicle).
</p:text>
  </p:cm>
</p:cmLst>
</file>

<file path=ppt/comments/comment17.xml><?xml version="1.0" encoding="utf-8"?>
<p:cmLst xmlns:a="http://schemas.openxmlformats.org/drawingml/2006/main" xmlns:r="http://schemas.openxmlformats.org/officeDocument/2006/relationships" xmlns:p="http://schemas.openxmlformats.org/presentationml/2006/main">
  <p:cm authorId="1" dt="2016-03-08T22:32:35.093" idx="28">
    <p:pos x="2390" y="1347"/>
    <p:text>identify the type of secretion : apocrine.
its epithelium is simple or low columnar( but the nucleus is the first part to encounter because the apical part of cytoplasm has been lost by apocrine secretion).</p:text>
  </p:cm>
</p:cmLst>
</file>

<file path=ppt/comments/comment18.xml><?xml version="1.0" encoding="utf-8"?>
<p:cmLst xmlns:a="http://schemas.openxmlformats.org/drawingml/2006/main" xmlns:r="http://schemas.openxmlformats.org/officeDocument/2006/relationships" xmlns:p="http://schemas.openxmlformats.org/presentationml/2006/main">
  <p:cm authorId="1" dt="2016-03-08T22:35:01.562" idx="29">
    <p:pos x="2936" y="1356"/>
    <p:text>goblet cells (unicellular glands)
they are modified epithelial cells for secretion</p:text>
  </p:cm>
  <p:cm authorId="1" dt="2016-03-08T22:34:28.484" idx="30">
    <p:pos x="4113" y="1798"/>
    <p:text>secretory granules filled with mucin</p:text>
  </p:cm>
  <p:cm authorId="1" dt="2016-03-08T22:35:22.375" idx="31">
    <p:pos x="1817" y="1666"/>
    <p:text>nucleus</p:text>
  </p:cm>
  <p:cm authorId="1" dt="2016-03-08T22:35:36.500" idx="32">
    <p:pos x="836" y="1543"/>
    <p:text>rough ER</p:text>
  </p:cm>
</p:cmLst>
</file>

<file path=ppt/comments/comment19.xml><?xml version="1.0" encoding="utf-8"?>
<p:cmLst xmlns:a="http://schemas.openxmlformats.org/drawingml/2006/main" xmlns:r="http://schemas.openxmlformats.org/officeDocument/2006/relationships" xmlns:p="http://schemas.openxmlformats.org/presentationml/2006/main">
  <p:cm authorId="1" dt="2016-03-08T22:39:16.368" idx="33">
    <p:pos x="1864" y="2993"/>
    <p:text>duct system ( more than one duct).
lightly stained.
simple columnar .</p:text>
  </p:cm>
  <p:cm authorId="1" dt="2016-03-08T22:38:37.540" idx="35">
    <p:pos x="2809" y="1419"/>
    <p:text>compound acinar ( very small or no lumen ) purely srrous ( darkly stained)</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6-03-08T20:35:48.793" idx="3">
    <p:pos x="2347" y="1206"/>
    <p:text>noncilliated (no hair like structure) simple columnar with microvilli (brush border).
this type of epithelia can be found in stomach , intestine , gall bladder and fallopian tube (oviduct).
The whole structre in this section is villi(villi have microvilli).</p:text>
  </p:cm>
</p:cmLst>
</file>

<file path=ppt/comments/comment20.xml><?xml version="1.0" encoding="utf-8"?>
<p:cmLst xmlns:a="http://schemas.openxmlformats.org/drawingml/2006/main" xmlns:r="http://schemas.openxmlformats.org/officeDocument/2006/relationships" xmlns:p="http://schemas.openxmlformats.org/presentationml/2006/main">
  <p:cm authorId="1" dt="2016-03-08T22:42:19.008" idx="36">
    <p:pos x="3249" y="1911"/>
    <p:text>lymph</p:text>
  </p:cm>
  <p:cm authorId="1" dt="2016-03-08T22:44:54.696" idx="37">
    <p:pos x="1874" y="2184"/>
    <p:text>secretory portion which is compond tubular.
Who do we identify that it is tubular ? 
1- all profiles have lumen
2- it has mucous ( which is stained magenta in PAS stain).
</p:text>
  </p:cm>
</p:cmLst>
</file>

<file path=ppt/comments/comment21.xml><?xml version="1.0" encoding="utf-8"?>
<p:cmLst xmlns:a="http://schemas.openxmlformats.org/drawingml/2006/main" xmlns:r="http://schemas.openxmlformats.org/officeDocument/2006/relationships" xmlns:p="http://schemas.openxmlformats.org/presentationml/2006/main">
  <p:cm authorId="1" dt="2016-03-08T22:51:56.700" idx="38">
    <p:pos x="1424" y="854"/>
    <p:text>it is sweat gland ( simple coiled tubular ) .
we have to memorize the shape of sweat glands ... How can we identify it ? 
1- it has a small number of tube like strucures .
2- the duct is darkly stained and the secretory portion is lightly stained (the only gland that has this property).</p:text>
  </p:cm>
</p:cmLst>
</file>

<file path=ppt/comments/comment22.xml><?xml version="1.0" encoding="utf-8"?>
<p:cmLst xmlns:a="http://schemas.openxmlformats.org/drawingml/2006/main" xmlns:r="http://schemas.openxmlformats.org/officeDocument/2006/relationships" xmlns:p="http://schemas.openxmlformats.org/presentationml/2006/main">
  <p:cm authorId="1" dt="2016-03-08T22:54:40.793" idx="39">
    <p:pos x="3097" y="3150"/>
    <p:text>stratified squamous</p:text>
  </p:cm>
  <p:cm authorId="1" dt="2016-03-08T22:55:17.927" idx="41">
    <p:pos x="3155" y="2366"/>
    <p:text>lymph</p:text>
  </p:cm>
  <p:cm authorId="1" dt="2016-03-08T22:58:53.131" idx="42">
    <p:pos x="2716" y="2140"/>
    <p:text>compound tubular ... mucous merorine .... it has some tube like sections so it can't be acinar .
this section is the same in slide 23 but that ine was PAS stained with higher magnification.</p:text>
  </p:cm>
  <p:cm authorId="1" dt="2016-03-08T22:59:33.038" idx="43">
    <p:pos x="1858" y="2075"/>
    <p:text>connective tissue</p:text>
  </p:cm>
</p:cmLst>
</file>

<file path=ppt/comments/comment23.xml><?xml version="1.0" encoding="utf-8"?>
<p:cmLst xmlns:a="http://schemas.openxmlformats.org/drawingml/2006/main" xmlns:r="http://schemas.openxmlformats.org/officeDocument/2006/relationships" xmlns:p="http://schemas.openxmlformats.org/presentationml/2006/main">
  <p:cm authorId="1" dt="2016-03-08T23:09:43.600" idx="44">
    <p:pos x="3346" y="1455"/>
    <p:text>this gland is simple tubular in intestine (invagenation of surface epithelia ) like in colon.
its cells are simple columnar and have between them a lot of goblet cells(PAS stain so they are magenta) ( as we go from small intestine(where we have small amount of goblet cells) distally toward large intestine  we have more goblet cells to protect the epithelium and the underlying connective tissue and because we have no more obsorption of nutrient (like in small intestine ) but just we have absorption of water.</p:text>
  </p:cm>
</p:cmLst>
</file>

<file path=ppt/comments/comment24.xml><?xml version="1.0" encoding="utf-8"?>
<p:cmLst xmlns:a="http://schemas.openxmlformats.org/drawingml/2006/main" xmlns:r="http://schemas.openxmlformats.org/officeDocument/2006/relationships" xmlns:p="http://schemas.openxmlformats.org/presentationml/2006/main">
  <p:cm authorId="1" dt="2016-03-08T23:14:34.878" idx="45">
    <p:pos x="3803" y="1346"/>
    <p:text>we have here remnant of hair</p:text>
  </p:cm>
  <p:cm authorId="1" dt="2016-03-08T23:12:17.674" idx="46">
    <p:pos x="281" y="1292"/>
    <p:text>false .... it is simple branched acinar</p:text>
  </p:cm>
  <p:cm authorId="1" dt="2016-03-08T23:12:41.342" idx="47">
    <p:pos x="281" y="2118"/>
    <p:text>false ..... holocrine</p:text>
  </p:cm>
  <p:cm authorId="1" dt="2016-03-08T23:13:33.825" idx="48">
    <p:pos x="260" y="2923"/>
    <p:text>false ..... lipid or sepum ( neither mucous nor serrous)</p:text>
  </p:cm>
  <p:cm authorId="1" dt="2016-03-08T23:13:43.965" idx="49">
    <p:pos x="249" y="3542"/>
    <p:text>true</p:text>
  </p:cm>
</p:cmLst>
</file>

<file path=ppt/comments/comment25.xml><?xml version="1.0" encoding="utf-8"?>
<p:cmLst xmlns:a="http://schemas.openxmlformats.org/drawingml/2006/main" xmlns:r="http://schemas.openxmlformats.org/officeDocument/2006/relationships" xmlns:p="http://schemas.openxmlformats.org/presentationml/2006/main">
  <p:cm authorId="1" dt="2016-03-08T23:15:19.028" idx="50">
    <p:pos x="3814" y="1314"/>
    <p:text>H and E stained</p:text>
  </p:cm>
  <p:cm authorId="1" dt="2016-03-08T23:15:42.495" idx="51">
    <p:pos x="228" y="1532"/>
    <p:text>true</p:text>
  </p:cm>
  <p:cm authorId="1" dt="2016-03-08T23:15:55.963" idx="52">
    <p:pos x="271" y="2293"/>
    <p:text>false .... mucous</p:text>
  </p:cm>
  <p:cm authorId="1" dt="2016-03-08T23:16:28.776" idx="53">
    <p:pos x="239" y="3129"/>
    <p:text>true ... also it can be found in intestine</p:text>
  </p:cm>
  <p:cm authorId="1" dt="2016-03-08T23:16:54.073" idx="54">
    <p:pos x="249" y="3705"/>
    <p:text>false .... unicellular</p:text>
  </p:cm>
</p:cmLst>
</file>

<file path=ppt/comments/comment26.xml><?xml version="1.0" encoding="utf-8"?>
<p:cmLst xmlns:a="http://schemas.openxmlformats.org/drawingml/2006/main" xmlns:r="http://schemas.openxmlformats.org/officeDocument/2006/relationships" xmlns:p="http://schemas.openxmlformats.org/presentationml/2006/main">
  <p:cm authorId="1" dt="2016-03-08T23:18:17.948" idx="55">
    <p:pos x="282" y="1401"/>
    <p:text>false ... compound tubuloacinar gland </p:text>
  </p:cm>
  <p:cm authorId="1" dt="2016-03-08T23:24:52.031" idx="56">
    <p:pos x="314" y="2151"/>
    <p:text>true ... either the type of secretion or type of secretory portion</p:text>
  </p:cm>
  <p:cm authorId="1" dt="2016-03-08T23:18:55.127" idx="57">
    <p:pos x="304" y="2749"/>
    <p:text>true</p:text>
  </p:cm>
  <p:cm authorId="1" dt="2016-03-08T23:23:57.390" idx="60">
    <p:pos x="260" y="3379"/>
    <p:text>true .... it is a mixed gland as mucoserrous( mucus is dominant)  gland ( not mixed as exocrine and endocrineglands) and  any mixed gland has serrous demilune (serrous cells cap mucous cells)</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6-03-08T20:39:58.372" idx="4">
    <p:pos x="2976" y="1427"/>
    <p:text>simple cuboidal ( nucleus is spherical).
we find this type of epithelia in kidney tubules, thyroid follicle and small ducts of glands.
</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6-03-08T20:45:11.497" idx="5">
    <p:pos x="2542" y="2097"/>
    <p:text>simple squamous (flat nuclei).
if you were given that this section is in kidney so these might be loop of henley or capillaries. </p:text>
  </p:cm>
  <p:cm authorId="1" dt="2016-03-08T20:46:14.653" idx="6">
    <p:pos x="4003" y="1131"/>
    <p:text>this can't be loop of henley ( it must be a capillary) because it has red blood cells.
</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16-03-08T20:47:55.590" idx="7">
    <p:pos x="2030" y="1825"/>
    <p:text>This is stratified cuboidal.
we can find this type of epithelium in large ducts of glands.</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16-03-08T20:49:02.012" idx="8">
    <p:pos x="2509" y="564"/>
    <p:text>this is connective tissue.
</p:text>
  </p:cm>
  <p:cm authorId="1" dt="2016-03-08T20:50:49.668" idx="9">
    <p:pos x="2760" y="1738"/>
    <p:text>noncilliated simple columnar. 
we can find this type of epithelia in gall bladder.
</p:text>
  </p:cm>
  <p:cm authorId="1" dt="2016-03-09T06:26:25.083" idx="10">
    <p:pos x="799" y="2351"/>
    <p:text>why do we have in this edge many layers of cells?(the answer is in the next slide).
</p:text>
  </p:cm>
</p:cmLst>
</file>

<file path=ppt/comments/comment7.xml><?xml version="1.0" encoding="utf-8"?>
<p:cmLst xmlns:a="http://schemas.openxmlformats.org/drawingml/2006/main" xmlns:r="http://schemas.openxmlformats.org/officeDocument/2006/relationships" xmlns:p="http://schemas.openxmlformats.org/presentationml/2006/main">
  <p:cm authorId="1" dt="2016-03-09T06:30:22.098" idx="11">
    <p:pos x="423" y="902"/>
    <p:text>when the structure have curves ( for examplr : the lining of the stomach) we have two possibilities: 1- we cut exactly perpindecular to epithelium (so we get single row of nuclei) 2- we cut obliquely to epithelium ( so we get more than one level of nuclei (or more than one level of cells without nuclei like in the previous slide)) .
(we can't consider the previous section as if it has two types of epithelia (stratified and simple) because although if this transition has taken place it must happen gradually and not in one jump) ( gradually means : for example , from simple squamous to simple cuboidal to simple columnar to stratified cuboidal to stratified culomnar to stratified squamous epithelium)</p:text>
  </p:cm>
</p:cmLst>
</file>

<file path=ppt/comments/comment8.xml><?xml version="1.0" encoding="utf-8"?>
<p:cmLst xmlns:a="http://schemas.openxmlformats.org/drawingml/2006/main" xmlns:r="http://schemas.openxmlformats.org/officeDocument/2006/relationships" xmlns:p="http://schemas.openxmlformats.org/presentationml/2006/main">
  <p:cm authorId="1" dt="2016-03-08T21:08:16.523" idx="12">
    <p:pos x="1140" y="1162"/>
    <p:text>this structure might be a duct of sweat gland or hair follicle because it opens to the surface.
</p:text>
  </p:cm>
  <p:cm authorId="1" dt="2016-03-08T21:15:07.633" idx="13">
    <p:pos x="2759" y="1684"/>
    <p:text>keratinized stratified squamous in skin.
where can we find this type of epithelium?
in skin and specially we find high amount of keratin on palms of hands and soles of feet  because these areas are dry and exposed to friction.</p:text>
  </p:cm>
</p:cmLst>
</file>

<file path=ppt/comments/comment9.xml><?xml version="1.0" encoding="utf-8"?>
<p:cmLst xmlns:a="http://schemas.openxmlformats.org/drawingml/2006/main" xmlns:r="http://schemas.openxmlformats.org/officeDocument/2006/relationships" xmlns:p="http://schemas.openxmlformats.org/presentationml/2006/main">
  <p:cm authorId="1" dt="2016-03-08T21:20:10.743" idx="14">
    <p:pos x="2651" y="1266"/>
    <p:text>transitional epithelium  (some cells have two nuclei ).
this section is taken from an empty organ ( the cells are dome shaped).
it is found in the urinary tract : like in urinary bladder and in ureter).
</p:text>
  </p:cm>
</p:cmLst>
</file>

<file path=ppt/ink/ink16.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6-03-07T06:32:33.348"/>
    </inkml:context>
    <inkml:brush xml:id="br0">
      <inkml:brushProperty name="width" value="0.05292" units="cm"/>
      <inkml:brushProperty name="height" value="0.05292" units="cm"/>
      <inkml:brushProperty name="color" value="#8DB3E2"/>
    </inkml:brush>
    <inkml:brush xml:id="br1">
      <inkml:brushProperty name="width" value="0.05292" units="cm"/>
      <inkml:brushProperty name="height" value="0.05292" units="cm"/>
      <inkml:brushProperty name="color" value="#EA700D"/>
    </inkml:brush>
  </inkml:definitions>
  <inkml:trace contextRef="#ctx0" brushRef="#br0">15684 3090,'0'0,"0"43,0 20,21 22,1-43,20 22,-42-43,0 21,21-21,0 1,-21-22,0-43,0 1,0 0,0-22,0 22,0-1,0 1,0 0,21-22,-21 43,22 0,-1-21,-21 42,0 0,42 21,-21 42,22-20,-22 20,21 1,-21-22,22 0,-22 1,-21-1,21-21,0 21,-21-63,0-63,0 41,0 1,0 0,0-1,0 1,0 21,0 21,0-21,0-1,0 1,21 21,0 0,1 21,20 22,-21-1,0 0,22 43,-22-64,0 22,0-1,0-21,-21 0,0-21,21 21</inkml:trace>
  <inkml:trace contextRef="#ctx0" brushRef="#br0" timeOffset="1210.0692">16467 3260,'0'-21,"0"-1,22 22,-1-21,21-21,-21 21,0 0,22-22,-22 43,21-42,-42 42,0-42,21 42,-21-22,0 22,0-21,0 21,0 0,-21 0,0 0,-21 0,21 0,-1 0,1 0,0 0,21 21,-21 1,21 41,0-42,0 22,0-22,0 21,0-21,21 22,0-1,0-42,1 42,-1-42,-21 0,21 0,0 0,-21 0,21 0,-21 0,43 0,-43-21,0 0,0 0,0-22,21-20,-21 42,21-22,-21 1,21-21,-21 41,0 1,0 21,0 0,0 21,21 64,-21-43,21 22,-21-22,22 22,-1-1,0-20,-21-22,21 0,-21-21,0 0,0-21,0-22,0-41,0 20,0 1,0-22,0 22,21 20,-21-20,21 20,-21 22,64-21,-64 21,42 0,-21-1,22 1,-1 21,0 0,-20 0,-1 0,0 0</inkml:trace>
  <inkml:trace contextRef="#ctx0" brushRef="#br0" timeOffset="1904.1089">17356 2900,'0'0,"0"0,-42 0,0 0,-1 0,43 0,-21 21,21 0,-42 0,21 1,21 20,0-21,0 0,0 22,0-1,0-21,0 0,0 22,0-43,0 42,0-42,21 0,21 0,1 0,-22 0,0 0,42 0,-63 0,22-21,-1 0,-21-1,0 1,0 0,0 0,0-21,0-1,0 22,-21 0,-1 0,22 0,-21 21,21 0,-21 0,21 0,-21 0,0 0</inkml:trace>
  <inkml:trace contextRef="#ctx0" brushRef="#br0" timeOffset="3274.1872">17822 2815,'0'0,"-21"0,0 0,0 0,-1 0,-20 0,42 0,-21 0,0 21,0 1,-1-22,22 21,0-21,0 21,0 0,0 0,0-21,0 43,0-1,0-21,22 0,-1-21,0 21,0 1,21-22,-42 21,22-21,-1 0,-21 21,21-21,-21 0,21 0,-21 0,42 0,-42 0,43 0,-22 0,21 0,-21-21,1 0,-1-1,-21 1,42 0</inkml:trace>
  <inkml:trace contextRef="#ctx0" brushRef="#br0" timeOffset="3880.2219">18118 2858,'0'0,"0"21,0 21,0 22,0-1,0-21,0 22,22-43,-22 21,0-20,21-22,-21 0,0-85,0 0,0 22,0-22,0 43,0-22,0 22,0 0,21-1,0 22,0-21,0 42,1-43,-1 43,-21 0,42 0,-42 0,21-21,0 21,1 0,-22 0,21 0</inkml:trace>
  <inkml:trace contextRef="#ctx0" brushRef="#br0" timeOffset="4290.2452">18351 2773,'0'21,"0"0,21-21,1 21,-22 22,0-22,21 21,0 1,-21-22,0 0,0 21,21-21,0 22,-21-43,0 21,0 0,0 0,0-21,21 21,-21-21,0 22</inkml:trace>
  <inkml:trace contextRef="#ctx0" brushRef="#br0" timeOffset="4592.2626">18394 2519</inkml:trace>
  <inkml:trace contextRef="#ctx0" brushRef="#br0" timeOffset="6104.3491">18605 2794,'0'21,"21"-21,1 43,-22-43,0 21,0 0,0 0,21 21,-21-42,21 43,-21-43,0 21,21 0,-21-21,0-21,0 0,0-22,0 1,0 0,0 21,0-22,0 1,0 0,0 42,0-22,0 22,0-42,0 42,42 0,-42 0,22 0,-22 21,21 0,-21-21,42 22,-42-22,21 21,-21 0,21-21,1 21,-22 0,21 0,0 1,0-1,-21-21,21 21,-21-21,21 0,1 0,-22 0,21 0,-21 0,21-42,-21-1,0 1,0 0,0-1,0-20,0-1,0 22,21 21,-21-22,0 43,0-21,21 21,-21-21,0 0,0 21,0-21,0 21,0-21,0 21,0-22,-21 22,21 0,-21 0,21 0,-21 22,0-22,21 21,-22-21,22 21,0 0,0 21,0-20,0-1,0 21,0 0,0-20,0-1,0-21,0 21,0 0,22 0,20 22,-42-22,42 21,-42-42,21 21,-21-21,43 21,-22-21,0 0,21 0,1 22,-1-22,-21 0,22 0,-43 0,21 0,-21 0,42 0</inkml:trace>
  <inkml:trace contextRef="#ctx0" brushRef="#br1" timeOffset="20672.1823">16340 3704,'0'0,"0"21,22 1,-1-22,21 21,22 0,-1 21,-21-21,22 1,42 20,-43-21,64 21,0-42,21 22,22-1,41 21,43-42,0 0,22 0,-22 0,0 0,0 0,-22 0,-20 0,-43-42,-63-1,21-20,-21 21,-85 20,64-41,-43 42,-21-22,22-41,-1 41,-21-20,0 21,1-22,-1 22,0-22,0-20,0 41,-21-41,0 41,0-20,0 20,0-41,0 41,0-41,0 41,0-20,0-1,0 1,0-1,0 1,-42-1,21 1,0 21,-22-1,22-20,-21 42,21-43,-22 43,22-21,-21-1,21 22,-1 0,1 21,-21-42,0 20,-1 1,1 0,0 0,-64 0,42 21,-20-21,-22-22,42 43,1-21,-22 21,-21-21,22 0,-1 21,-21-21,43 21,-22 0,0 0,1 0,-1 0,0 0,22 0,-22 0,22 0,-1 0,1 0,-22 0,0 0,-42 0,43 0,20 0,1 0,-43 0,63 21,-41 0,-1 0,22-21,-22 42,-21-20,43 20,-43-21,21 21,22-20,-1-1,22 0,21 0,-43 21,22-20,21-1,-43 0,43 0,-21 21,20-20,1-1,-42 0,20 21,22-21,-63 22,62-1,-20-21,0 0,-1 22,-20-1,21 0,20-20,-62 41,63-42,-22 22,22-22,-21 21,42-42,-21 21,-22 22,43-22,-42 0,21 21,-22 1,43-22,-42 21,21 22,21-43,0 0,0 0,0 21,0 22,0-43,0 21,0 22,0-43,0 21,21 22,0-1,0-20,22-1,-43-21,42 22,-42-22,42 0,-42-21,22 21,-1-21,21 21,64 0,-21-21,20 0,22 0,-63 0,-1 0,-20 0,-1 0,0 0,-42 0,43 0,-43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3/9/2016</a:t>
            </a:fld>
            <a:endParaRPr lang="en-US"/>
          </a:p>
        </p:txBody>
      </p:sp>
      <p:sp>
        <p:nvSpPr>
          <p:cNvPr id="6" name="Holder 6"/>
          <p:cNvSpPr>
            <a:spLocks noGrp="1"/>
          </p:cNvSpPr>
          <p:nvPr>
            <p:ph type="sldNum" sz="quarter" idx="7"/>
          </p:nvPr>
        </p:nvSpPr>
        <p:spPr/>
        <p:txBody>
          <a:bodyPr lIns="0" tIns="0" rIns="0" bIns="0"/>
          <a:lstStyle>
            <a:lvl1pPr>
              <a:defRPr sz="2800" b="1" i="0">
                <a:solidFill>
                  <a:schemeClr val="bg1"/>
                </a:solidFill>
                <a:latin typeface="Tahoma"/>
                <a:cs typeface="Tahoma"/>
              </a:defRPr>
            </a:lvl1pPr>
          </a:lstStyle>
          <a:p>
            <a:pPr marL="25400">
              <a:lnSpc>
                <a:spcPts val="2980"/>
              </a:lnSpc>
            </a:pPr>
            <a:fld id="{81D60167-4931-47E6-BA6A-407CBD079E47}" type="slidenum">
              <a:rPr spc="-5" dirty="0"/>
              <a:pPr marL="25400">
                <a:lnSpc>
                  <a:spcPts val="2980"/>
                </a:lnSpc>
              </a:pPr>
              <a:t>‹#›</a:t>
            </a:fld>
            <a:r>
              <a:rPr spc="-5" dirty="0">
                <a:latin typeface="Aharoni"/>
                <a:cs typeface="Aharoni"/>
              </a:rPr>
              <a:t>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3/9/2016</a:t>
            </a:fld>
            <a:endParaRPr lang="en-US"/>
          </a:p>
        </p:txBody>
      </p:sp>
      <p:sp>
        <p:nvSpPr>
          <p:cNvPr id="6" name="Holder 6"/>
          <p:cNvSpPr>
            <a:spLocks noGrp="1"/>
          </p:cNvSpPr>
          <p:nvPr>
            <p:ph type="sldNum" sz="quarter" idx="7"/>
          </p:nvPr>
        </p:nvSpPr>
        <p:spPr/>
        <p:txBody>
          <a:bodyPr lIns="0" tIns="0" rIns="0" bIns="0"/>
          <a:lstStyle>
            <a:lvl1pPr>
              <a:defRPr sz="2800" b="1" i="0">
                <a:solidFill>
                  <a:schemeClr val="bg1"/>
                </a:solidFill>
                <a:latin typeface="Tahoma"/>
                <a:cs typeface="Tahoma"/>
              </a:defRPr>
            </a:lvl1pPr>
          </a:lstStyle>
          <a:p>
            <a:pPr marL="25400">
              <a:lnSpc>
                <a:spcPts val="2980"/>
              </a:lnSpc>
            </a:pPr>
            <a:fld id="{81D60167-4931-47E6-BA6A-407CBD079E47}" type="slidenum">
              <a:rPr spc="-5" dirty="0"/>
              <a:pPr marL="25400">
                <a:lnSpc>
                  <a:spcPts val="2980"/>
                </a:lnSpc>
              </a:pPr>
              <a:t>‹#›</a:t>
            </a:fld>
            <a:r>
              <a:rPr spc="-5" dirty="0">
                <a:latin typeface="Aharoni"/>
                <a:cs typeface="Aharoni"/>
              </a:rPr>
              <a:t>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3/9/2016</a:t>
            </a:fld>
            <a:endParaRPr lang="en-US"/>
          </a:p>
        </p:txBody>
      </p:sp>
      <p:sp>
        <p:nvSpPr>
          <p:cNvPr id="7" name="Holder 7"/>
          <p:cNvSpPr>
            <a:spLocks noGrp="1"/>
          </p:cNvSpPr>
          <p:nvPr>
            <p:ph type="sldNum" sz="quarter" idx="7"/>
          </p:nvPr>
        </p:nvSpPr>
        <p:spPr/>
        <p:txBody>
          <a:bodyPr lIns="0" tIns="0" rIns="0" bIns="0"/>
          <a:lstStyle>
            <a:lvl1pPr>
              <a:defRPr sz="2800" b="1" i="0">
                <a:solidFill>
                  <a:schemeClr val="bg1"/>
                </a:solidFill>
                <a:latin typeface="Tahoma"/>
                <a:cs typeface="Tahoma"/>
              </a:defRPr>
            </a:lvl1pPr>
          </a:lstStyle>
          <a:p>
            <a:pPr marL="25400">
              <a:lnSpc>
                <a:spcPts val="2980"/>
              </a:lnSpc>
            </a:pPr>
            <a:fld id="{81D60167-4931-47E6-BA6A-407CBD079E47}" type="slidenum">
              <a:rPr spc="-5" dirty="0"/>
              <a:pPr marL="25400">
                <a:lnSpc>
                  <a:spcPts val="2980"/>
                </a:lnSpc>
              </a:pPr>
              <a:t>‹#›</a:t>
            </a:fld>
            <a:r>
              <a:rPr spc="-5" dirty="0">
                <a:latin typeface="Aharoni"/>
                <a:cs typeface="Aharoni"/>
              </a:rPr>
              <a:t>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3/9/2016</a:t>
            </a:fld>
            <a:endParaRPr lang="en-US"/>
          </a:p>
        </p:txBody>
      </p:sp>
      <p:sp>
        <p:nvSpPr>
          <p:cNvPr id="5" name="Holder 5"/>
          <p:cNvSpPr>
            <a:spLocks noGrp="1"/>
          </p:cNvSpPr>
          <p:nvPr>
            <p:ph type="sldNum" sz="quarter" idx="7"/>
          </p:nvPr>
        </p:nvSpPr>
        <p:spPr/>
        <p:txBody>
          <a:bodyPr lIns="0" tIns="0" rIns="0" bIns="0"/>
          <a:lstStyle>
            <a:lvl1pPr>
              <a:defRPr sz="2800" b="1" i="0">
                <a:solidFill>
                  <a:schemeClr val="bg1"/>
                </a:solidFill>
                <a:latin typeface="Tahoma"/>
                <a:cs typeface="Tahoma"/>
              </a:defRPr>
            </a:lvl1pPr>
          </a:lstStyle>
          <a:p>
            <a:pPr marL="25400">
              <a:lnSpc>
                <a:spcPts val="2980"/>
              </a:lnSpc>
            </a:pPr>
            <a:fld id="{81D60167-4931-47E6-BA6A-407CBD079E47}" type="slidenum">
              <a:rPr spc="-5" dirty="0"/>
              <a:pPr marL="25400">
                <a:lnSpc>
                  <a:spcPts val="2980"/>
                </a:lnSpc>
              </a:pPr>
              <a:t>‹#›</a:t>
            </a:fld>
            <a:r>
              <a:rPr spc="-5" dirty="0">
                <a:latin typeface="Aharoni"/>
                <a:cs typeface="Aharoni"/>
              </a:rPr>
              <a:t>A</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3/9/2016</a:t>
            </a:fld>
            <a:endParaRPr lang="en-US"/>
          </a:p>
        </p:txBody>
      </p:sp>
      <p:sp>
        <p:nvSpPr>
          <p:cNvPr id="4" name="Holder 4"/>
          <p:cNvSpPr>
            <a:spLocks noGrp="1"/>
          </p:cNvSpPr>
          <p:nvPr>
            <p:ph type="sldNum" sz="quarter" idx="7"/>
          </p:nvPr>
        </p:nvSpPr>
        <p:spPr/>
        <p:txBody>
          <a:bodyPr lIns="0" tIns="0" rIns="0" bIns="0"/>
          <a:lstStyle>
            <a:lvl1pPr>
              <a:defRPr sz="2800" b="1" i="0">
                <a:solidFill>
                  <a:schemeClr val="bg1"/>
                </a:solidFill>
                <a:latin typeface="Tahoma"/>
                <a:cs typeface="Tahoma"/>
              </a:defRPr>
            </a:lvl1pPr>
          </a:lstStyle>
          <a:p>
            <a:pPr marL="25400">
              <a:lnSpc>
                <a:spcPts val="2980"/>
              </a:lnSpc>
            </a:pPr>
            <a:fld id="{81D60167-4931-47E6-BA6A-407CBD079E47}" type="slidenum">
              <a:rPr spc="-5" dirty="0"/>
              <a:pPr marL="25400">
                <a:lnSpc>
                  <a:spcPts val="2980"/>
                </a:lnSpc>
              </a:pPr>
              <a:t>‹#›</a:t>
            </a:fld>
            <a:r>
              <a:rPr spc="-5" dirty="0">
                <a:latin typeface="Aharoni"/>
                <a:cs typeface="Aharoni"/>
              </a:rPr>
              <a:t>A</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222044" y="708914"/>
            <a:ext cx="6699910" cy="393700"/>
          </a:xfrm>
          <a:prstGeom prst="rect">
            <a:avLst/>
          </a:prstGeom>
        </p:spPr>
        <p:txBody>
          <a:bodyPr wrap="square" lIns="0" tIns="0" rIns="0" bIns="0">
            <a:spAutoFit/>
          </a:bodyPr>
          <a:lstStyle>
            <a:lvl1pPr>
              <a:defRPr sz="2400" b="1"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612140" y="1678051"/>
            <a:ext cx="7919719" cy="402145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3/9/2016</a:t>
            </a:fld>
            <a:endParaRPr lang="en-US"/>
          </a:p>
        </p:txBody>
      </p:sp>
      <p:sp>
        <p:nvSpPr>
          <p:cNvPr id="6" name="Holder 6"/>
          <p:cNvSpPr>
            <a:spLocks noGrp="1"/>
          </p:cNvSpPr>
          <p:nvPr>
            <p:ph type="sldNum" sz="quarter" idx="7"/>
          </p:nvPr>
        </p:nvSpPr>
        <p:spPr>
          <a:xfrm>
            <a:off x="4446904" y="6299510"/>
            <a:ext cx="516254" cy="414020"/>
          </a:xfrm>
          <a:prstGeom prst="rect">
            <a:avLst/>
          </a:prstGeom>
        </p:spPr>
        <p:txBody>
          <a:bodyPr wrap="square" lIns="0" tIns="0" rIns="0" bIns="0">
            <a:spAutoFit/>
          </a:bodyPr>
          <a:lstStyle>
            <a:lvl1pPr>
              <a:defRPr sz="2800" b="1" i="0">
                <a:solidFill>
                  <a:schemeClr val="bg1"/>
                </a:solidFill>
                <a:latin typeface="Tahoma"/>
                <a:cs typeface="Tahoma"/>
              </a:defRPr>
            </a:lvl1pPr>
          </a:lstStyle>
          <a:p>
            <a:pPr marL="25400">
              <a:lnSpc>
                <a:spcPts val="2980"/>
              </a:lnSpc>
            </a:pPr>
            <a:fld id="{81D60167-4931-47E6-BA6A-407CBD079E47}" type="slidenum">
              <a:rPr spc="-5" dirty="0"/>
              <a:pPr marL="25400">
                <a:lnSpc>
                  <a:spcPts val="2980"/>
                </a:lnSpc>
              </a:pPr>
              <a:t>‹#›</a:t>
            </a:fld>
            <a:r>
              <a:rPr spc="-5" dirty="0">
                <a:latin typeface="Aharoni"/>
                <a:cs typeface="Aharoni"/>
              </a:rPr>
              <a:t>A</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7" Type="http://schemas.openxmlformats.org/officeDocument/2006/relationships/comments" Target="../comments/comment15.xml"/><Relationship Id="rId2" Type="http://schemas.openxmlformats.org/officeDocument/2006/relationships/image" Target="../media/image19.jpeg"/><Relationship Id="rId1" Type="http://schemas.openxmlformats.org/officeDocument/2006/relationships/slideLayout" Target="../slideLayouts/slideLayout5.xml"/><Relationship Id="rId6" Type="http://schemas.openxmlformats.org/officeDocument/2006/relationships/image" Target="../media/image20.emf"/><Relationship Id="rId5" Type="http://schemas.openxmlformats.org/officeDocument/2006/relationships/customXml" Target="../ink/ink16.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6.xml"/><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7.xml"/><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8.xml"/><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9.xml"/><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20.xml"/><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21.xml"/><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22.xml"/><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23.xml"/><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24.xm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25.xm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26.xm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57556" y="1205483"/>
            <a:ext cx="8833104" cy="426110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0600" y="457200"/>
            <a:ext cx="7239000" cy="56388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2980"/>
              </a:lnSpc>
            </a:pPr>
            <a:r>
              <a:rPr spc="-5" dirty="0"/>
              <a:t>8</a:t>
            </a:r>
            <a:r>
              <a:rPr spc="-5" dirty="0">
                <a:latin typeface="Aharoni"/>
                <a:cs typeface="Aharoni"/>
              </a:rPr>
              <a:t>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0623" y="457200"/>
            <a:ext cx="8342376" cy="565708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877561" y="1372361"/>
            <a:ext cx="1143000" cy="1066800"/>
          </a:xfrm>
          <a:custGeom>
            <a:avLst/>
            <a:gdLst/>
            <a:ahLst/>
            <a:cxnLst/>
            <a:rect l="l" t="t" r="r" b="b"/>
            <a:pathLst>
              <a:path w="1143000" h="1066800">
                <a:moveTo>
                  <a:pt x="1143000" y="407542"/>
                </a:moveTo>
                <a:lnTo>
                  <a:pt x="0" y="407542"/>
                </a:lnTo>
                <a:lnTo>
                  <a:pt x="353187" y="659257"/>
                </a:lnTo>
                <a:lnTo>
                  <a:pt x="218312" y="1066800"/>
                </a:lnTo>
                <a:lnTo>
                  <a:pt x="571500" y="814959"/>
                </a:lnTo>
                <a:lnTo>
                  <a:pt x="841341" y="814959"/>
                </a:lnTo>
                <a:lnTo>
                  <a:pt x="789813" y="659257"/>
                </a:lnTo>
                <a:lnTo>
                  <a:pt x="1143000" y="407542"/>
                </a:lnTo>
                <a:close/>
              </a:path>
              <a:path w="1143000" h="1066800">
                <a:moveTo>
                  <a:pt x="841341" y="814959"/>
                </a:moveTo>
                <a:lnTo>
                  <a:pt x="571500" y="814959"/>
                </a:lnTo>
                <a:lnTo>
                  <a:pt x="924687" y="1066800"/>
                </a:lnTo>
                <a:lnTo>
                  <a:pt x="841341" y="814959"/>
                </a:lnTo>
                <a:close/>
              </a:path>
              <a:path w="1143000" h="1066800">
                <a:moveTo>
                  <a:pt x="571500" y="0"/>
                </a:moveTo>
                <a:lnTo>
                  <a:pt x="436625" y="407542"/>
                </a:lnTo>
                <a:lnTo>
                  <a:pt x="706374" y="407542"/>
                </a:lnTo>
                <a:lnTo>
                  <a:pt x="571500" y="0"/>
                </a:lnTo>
                <a:close/>
              </a:path>
            </a:pathLst>
          </a:custGeom>
          <a:solidFill>
            <a:srgbClr val="FF0000"/>
          </a:solidFill>
        </p:spPr>
        <p:txBody>
          <a:bodyPr wrap="square" lIns="0" tIns="0" rIns="0" bIns="0" rtlCol="0"/>
          <a:lstStyle/>
          <a:p>
            <a:endParaRPr/>
          </a:p>
        </p:txBody>
      </p:sp>
      <p:sp>
        <p:nvSpPr>
          <p:cNvPr id="4" name="object 4"/>
          <p:cNvSpPr/>
          <p:nvPr/>
        </p:nvSpPr>
        <p:spPr>
          <a:xfrm>
            <a:off x="4803775" y="1297177"/>
            <a:ext cx="1290955" cy="1203325"/>
          </a:xfrm>
          <a:custGeom>
            <a:avLst/>
            <a:gdLst/>
            <a:ahLst/>
            <a:cxnLst/>
            <a:rect l="l" t="t" r="r" b="b"/>
            <a:pathLst>
              <a:path w="1290954" h="1203325">
                <a:moveTo>
                  <a:pt x="645287" y="0"/>
                </a:moveTo>
                <a:lnTo>
                  <a:pt x="493267" y="459105"/>
                </a:lnTo>
                <a:lnTo>
                  <a:pt x="0" y="459105"/>
                </a:lnTo>
                <a:lnTo>
                  <a:pt x="399034" y="743585"/>
                </a:lnTo>
                <a:lnTo>
                  <a:pt x="246887" y="1203198"/>
                </a:lnTo>
                <a:lnTo>
                  <a:pt x="349827" y="1129792"/>
                </a:lnTo>
                <a:lnTo>
                  <a:pt x="301116" y="1129792"/>
                </a:lnTo>
                <a:lnTo>
                  <a:pt x="432562" y="732663"/>
                </a:lnTo>
                <a:lnTo>
                  <a:pt x="88519" y="487425"/>
                </a:lnTo>
                <a:lnTo>
                  <a:pt x="513841" y="487425"/>
                </a:lnTo>
                <a:lnTo>
                  <a:pt x="645287" y="90170"/>
                </a:lnTo>
                <a:lnTo>
                  <a:pt x="675144" y="90170"/>
                </a:lnTo>
                <a:lnTo>
                  <a:pt x="645287" y="0"/>
                </a:lnTo>
                <a:close/>
              </a:path>
              <a:path w="1290954" h="1203325">
                <a:moveTo>
                  <a:pt x="694072" y="919099"/>
                </a:moveTo>
                <a:lnTo>
                  <a:pt x="645287" y="919099"/>
                </a:lnTo>
                <a:lnTo>
                  <a:pt x="1043686" y="1203198"/>
                </a:lnTo>
                <a:lnTo>
                  <a:pt x="1019386" y="1129792"/>
                </a:lnTo>
                <a:lnTo>
                  <a:pt x="989457" y="1129792"/>
                </a:lnTo>
                <a:lnTo>
                  <a:pt x="694072" y="919099"/>
                </a:lnTo>
                <a:close/>
              </a:path>
              <a:path w="1290954" h="1203325">
                <a:moveTo>
                  <a:pt x="645287" y="884301"/>
                </a:moveTo>
                <a:lnTo>
                  <a:pt x="301116" y="1129792"/>
                </a:lnTo>
                <a:lnTo>
                  <a:pt x="349827" y="1129792"/>
                </a:lnTo>
                <a:lnTo>
                  <a:pt x="645287" y="919099"/>
                </a:lnTo>
                <a:lnTo>
                  <a:pt x="694072" y="919099"/>
                </a:lnTo>
                <a:lnTo>
                  <a:pt x="645287" y="884301"/>
                </a:lnTo>
                <a:close/>
              </a:path>
              <a:path w="1290954" h="1203325">
                <a:moveTo>
                  <a:pt x="675144" y="90170"/>
                </a:moveTo>
                <a:lnTo>
                  <a:pt x="645287" y="90170"/>
                </a:lnTo>
                <a:lnTo>
                  <a:pt x="776732" y="487425"/>
                </a:lnTo>
                <a:lnTo>
                  <a:pt x="1202054" y="487425"/>
                </a:lnTo>
                <a:lnTo>
                  <a:pt x="858012" y="732663"/>
                </a:lnTo>
                <a:lnTo>
                  <a:pt x="989457" y="1129792"/>
                </a:lnTo>
                <a:lnTo>
                  <a:pt x="1019386" y="1129792"/>
                </a:lnTo>
                <a:lnTo>
                  <a:pt x="891539" y="743585"/>
                </a:lnTo>
                <a:lnTo>
                  <a:pt x="1290574" y="459105"/>
                </a:lnTo>
                <a:lnTo>
                  <a:pt x="797305" y="459105"/>
                </a:lnTo>
                <a:lnTo>
                  <a:pt x="675144" y="90170"/>
                </a:lnTo>
                <a:close/>
              </a:path>
              <a:path w="1290954" h="1203325">
                <a:moveTo>
                  <a:pt x="645287" y="120269"/>
                </a:moveTo>
                <a:lnTo>
                  <a:pt x="520573" y="496824"/>
                </a:lnTo>
                <a:lnTo>
                  <a:pt x="118110" y="496824"/>
                </a:lnTo>
                <a:lnTo>
                  <a:pt x="443738" y="728980"/>
                </a:lnTo>
                <a:lnTo>
                  <a:pt x="319150" y="1105281"/>
                </a:lnTo>
                <a:lnTo>
                  <a:pt x="353527" y="1080770"/>
                </a:lnTo>
                <a:lnTo>
                  <a:pt x="337185" y="1080770"/>
                </a:lnTo>
                <a:lnTo>
                  <a:pt x="454913" y="725424"/>
                </a:lnTo>
                <a:lnTo>
                  <a:pt x="147574" y="506349"/>
                </a:lnTo>
                <a:lnTo>
                  <a:pt x="527430" y="506349"/>
                </a:lnTo>
                <a:lnTo>
                  <a:pt x="645287" y="150368"/>
                </a:lnTo>
                <a:lnTo>
                  <a:pt x="655255" y="150368"/>
                </a:lnTo>
                <a:lnTo>
                  <a:pt x="645287" y="120269"/>
                </a:lnTo>
                <a:close/>
              </a:path>
              <a:path w="1290954" h="1203325">
                <a:moveTo>
                  <a:pt x="661502" y="872744"/>
                </a:moveTo>
                <a:lnTo>
                  <a:pt x="645287" y="872744"/>
                </a:lnTo>
                <a:lnTo>
                  <a:pt x="971423" y="1105281"/>
                </a:lnTo>
                <a:lnTo>
                  <a:pt x="963307" y="1080770"/>
                </a:lnTo>
                <a:lnTo>
                  <a:pt x="953388" y="1080770"/>
                </a:lnTo>
                <a:lnTo>
                  <a:pt x="661502" y="872744"/>
                </a:lnTo>
                <a:close/>
              </a:path>
              <a:path w="1290954" h="1203325">
                <a:moveTo>
                  <a:pt x="645287" y="861187"/>
                </a:moveTo>
                <a:lnTo>
                  <a:pt x="337185" y="1080770"/>
                </a:lnTo>
                <a:lnTo>
                  <a:pt x="353527" y="1080770"/>
                </a:lnTo>
                <a:lnTo>
                  <a:pt x="645287" y="872744"/>
                </a:lnTo>
                <a:lnTo>
                  <a:pt x="661502" y="872744"/>
                </a:lnTo>
                <a:lnTo>
                  <a:pt x="645287" y="861187"/>
                </a:lnTo>
                <a:close/>
              </a:path>
              <a:path w="1290954" h="1203325">
                <a:moveTo>
                  <a:pt x="655255" y="150368"/>
                </a:moveTo>
                <a:lnTo>
                  <a:pt x="645287" y="150368"/>
                </a:lnTo>
                <a:lnTo>
                  <a:pt x="763142" y="506349"/>
                </a:lnTo>
                <a:lnTo>
                  <a:pt x="1143000" y="506349"/>
                </a:lnTo>
                <a:lnTo>
                  <a:pt x="835660" y="725424"/>
                </a:lnTo>
                <a:lnTo>
                  <a:pt x="953388" y="1080770"/>
                </a:lnTo>
                <a:lnTo>
                  <a:pt x="963307" y="1080770"/>
                </a:lnTo>
                <a:lnTo>
                  <a:pt x="846836" y="728980"/>
                </a:lnTo>
                <a:lnTo>
                  <a:pt x="1172464" y="496824"/>
                </a:lnTo>
                <a:lnTo>
                  <a:pt x="770001" y="496824"/>
                </a:lnTo>
                <a:lnTo>
                  <a:pt x="655255" y="150368"/>
                </a:lnTo>
                <a:close/>
              </a:path>
            </a:pathLst>
          </a:custGeom>
          <a:solidFill>
            <a:srgbClr val="FF0000"/>
          </a:solidFill>
        </p:spPr>
        <p:txBody>
          <a:bodyPr wrap="square" lIns="0" tIns="0" rIns="0" bIns="0" rtlCol="0"/>
          <a:lstStyle/>
          <a:p>
            <a:endParaRPr/>
          </a:p>
        </p:txBody>
      </p:sp>
      <p:sp>
        <p:nvSpPr>
          <p:cNvPr id="5" name="object 5"/>
          <p:cNvSpPr/>
          <p:nvPr/>
        </p:nvSpPr>
        <p:spPr>
          <a:xfrm>
            <a:off x="2927476" y="4049903"/>
            <a:ext cx="663575" cy="717550"/>
          </a:xfrm>
          <a:custGeom>
            <a:avLst/>
            <a:gdLst/>
            <a:ahLst/>
            <a:cxnLst/>
            <a:rect l="l" t="t" r="r" b="b"/>
            <a:pathLst>
              <a:path w="663575" h="717550">
                <a:moveTo>
                  <a:pt x="419585" y="506603"/>
                </a:moveTo>
                <a:lnTo>
                  <a:pt x="264795" y="506603"/>
                </a:lnTo>
                <a:lnTo>
                  <a:pt x="428371" y="717169"/>
                </a:lnTo>
                <a:lnTo>
                  <a:pt x="419585" y="506603"/>
                </a:lnTo>
                <a:close/>
              </a:path>
              <a:path w="663575" h="717550">
                <a:moveTo>
                  <a:pt x="0" y="165735"/>
                </a:moveTo>
                <a:lnTo>
                  <a:pt x="163703" y="376428"/>
                </a:lnTo>
                <a:lnTo>
                  <a:pt x="18542" y="608965"/>
                </a:lnTo>
                <a:lnTo>
                  <a:pt x="264795" y="506603"/>
                </a:lnTo>
                <a:lnTo>
                  <a:pt x="419585" y="506603"/>
                </a:lnTo>
                <a:lnTo>
                  <a:pt x="416940" y="443230"/>
                </a:lnTo>
                <a:lnTo>
                  <a:pt x="663194" y="340741"/>
                </a:lnTo>
                <a:lnTo>
                  <a:pt x="409828" y="273939"/>
                </a:lnTo>
                <a:lnTo>
                  <a:pt x="408106" y="232664"/>
                </a:lnTo>
                <a:lnTo>
                  <a:pt x="253365" y="232664"/>
                </a:lnTo>
                <a:lnTo>
                  <a:pt x="0" y="165735"/>
                </a:lnTo>
                <a:close/>
              </a:path>
              <a:path w="663575" h="717550">
                <a:moveTo>
                  <a:pt x="398399" y="0"/>
                </a:moveTo>
                <a:lnTo>
                  <a:pt x="253365" y="232664"/>
                </a:lnTo>
                <a:lnTo>
                  <a:pt x="408106" y="232664"/>
                </a:lnTo>
                <a:lnTo>
                  <a:pt x="398399" y="0"/>
                </a:lnTo>
                <a:close/>
              </a:path>
            </a:pathLst>
          </a:custGeom>
          <a:solidFill>
            <a:srgbClr val="00AFEF"/>
          </a:solidFill>
        </p:spPr>
        <p:txBody>
          <a:bodyPr wrap="square" lIns="0" tIns="0" rIns="0" bIns="0" rtlCol="0"/>
          <a:lstStyle/>
          <a:p>
            <a:endParaRPr/>
          </a:p>
        </p:txBody>
      </p:sp>
      <p:sp>
        <p:nvSpPr>
          <p:cNvPr id="6" name="object 6"/>
          <p:cNvSpPr/>
          <p:nvPr/>
        </p:nvSpPr>
        <p:spPr>
          <a:xfrm>
            <a:off x="2864992" y="3971290"/>
            <a:ext cx="800735" cy="869950"/>
          </a:xfrm>
          <a:custGeom>
            <a:avLst/>
            <a:gdLst/>
            <a:ahLst/>
            <a:cxnLst/>
            <a:rect l="l" t="t" r="r" b="b"/>
            <a:pathLst>
              <a:path w="800735" h="869950">
                <a:moveTo>
                  <a:pt x="355937" y="614299"/>
                </a:moveTo>
                <a:lnTo>
                  <a:pt x="319531" y="614299"/>
                </a:lnTo>
                <a:lnTo>
                  <a:pt x="518032" y="869823"/>
                </a:lnTo>
                <a:lnTo>
                  <a:pt x="514294" y="780923"/>
                </a:lnTo>
                <a:lnTo>
                  <a:pt x="485394" y="780923"/>
                </a:lnTo>
                <a:lnTo>
                  <a:pt x="355937" y="614299"/>
                </a:lnTo>
                <a:close/>
              </a:path>
              <a:path w="800735" h="869950">
                <a:moveTo>
                  <a:pt x="485623" y="94361"/>
                </a:moveTo>
                <a:lnTo>
                  <a:pt x="456819" y="94361"/>
                </a:lnTo>
                <a:lnTo>
                  <a:pt x="467741" y="356235"/>
                </a:lnTo>
                <a:lnTo>
                  <a:pt x="710692" y="420370"/>
                </a:lnTo>
                <a:lnTo>
                  <a:pt x="474471" y="518668"/>
                </a:lnTo>
                <a:lnTo>
                  <a:pt x="485394" y="780923"/>
                </a:lnTo>
                <a:lnTo>
                  <a:pt x="514294" y="780923"/>
                </a:lnTo>
                <a:lnTo>
                  <a:pt x="504062" y="537591"/>
                </a:lnTo>
                <a:lnTo>
                  <a:pt x="800354" y="414274"/>
                </a:lnTo>
                <a:lnTo>
                  <a:pt x="495554" y="333883"/>
                </a:lnTo>
                <a:lnTo>
                  <a:pt x="485623" y="94361"/>
                </a:lnTo>
                <a:close/>
              </a:path>
              <a:path w="800735" h="869950">
                <a:moveTo>
                  <a:pt x="344104" y="567690"/>
                </a:moveTo>
                <a:lnTo>
                  <a:pt x="331850" y="567690"/>
                </a:lnTo>
                <a:lnTo>
                  <a:pt x="474598" y="751332"/>
                </a:lnTo>
                <a:lnTo>
                  <a:pt x="473356" y="721741"/>
                </a:lnTo>
                <a:lnTo>
                  <a:pt x="463804" y="721741"/>
                </a:lnTo>
                <a:lnTo>
                  <a:pt x="344104" y="567690"/>
                </a:lnTo>
                <a:close/>
              </a:path>
              <a:path w="800735" h="869950">
                <a:moveTo>
                  <a:pt x="0" y="203073"/>
                </a:moveTo>
                <a:lnTo>
                  <a:pt x="196976" y="456438"/>
                </a:lnTo>
                <a:lnTo>
                  <a:pt x="20955" y="738632"/>
                </a:lnTo>
                <a:lnTo>
                  <a:pt x="167956" y="677418"/>
                </a:lnTo>
                <a:lnTo>
                  <a:pt x="93090" y="677418"/>
                </a:lnTo>
                <a:lnTo>
                  <a:pt x="232029" y="454660"/>
                </a:lnTo>
                <a:lnTo>
                  <a:pt x="75056" y="252603"/>
                </a:lnTo>
                <a:lnTo>
                  <a:pt x="187791" y="252603"/>
                </a:lnTo>
                <a:lnTo>
                  <a:pt x="0" y="203073"/>
                </a:lnTo>
                <a:close/>
              </a:path>
              <a:path w="800735" h="869950">
                <a:moveTo>
                  <a:pt x="449764" y="157226"/>
                </a:moveTo>
                <a:lnTo>
                  <a:pt x="440181" y="157226"/>
                </a:lnTo>
                <a:lnTo>
                  <a:pt x="449071" y="371221"/>
                </a:lnTo>
                <a:lnTo>
                  <a:pt x="650874" y="424434"/>
                </a:lnTo>
                <a:lnTo>
                  <a:pt x="454786" y="506095"/>
                </a:lnTo>
                <a:lnTo>
                  <a:pt x="463804" y="721741"/>
                </a:lnTo>
                <a:lnTo>
                  <a:pt x="473356" y="721741"/>
                </a:lnTo>
                <a:lnTo>
                  <a:pt x="464566" y="512445"/>
                </a:lnTo>
                <a:lnTo>
                  <a:pt x="680846" y="422402"/>
                </a:lnTo>
                <a:lnTo>
                  <a:pt x="458469" y="363728"/>
                </a:lnTo>
                <a:lnTo>
                  <a:pt x="449764" y="157226"/>
                </a:lnTo>
                <a:close/>
              </a:path>
              <a:path w="800735" h="869950">
                <a:moveTo>
                  <a:pt x="328802" y="579374"/>
                </a:moveTo>
                <a:lnTo>
                  <a:pt x="93090" y="677418"/>
                </a:lnTo>
                <a:lnTo>
                  <a:pt x="167956" y="677418"/>
                </a:lnTo>
                <a:lnTo>
                  <a:pt x="319531" y="614299"/>
                </a:lnTo>
                <a:lnTo>
                  <a:pt x="355937" y="614299"/>
                </a:lnTo>
                <a:lnTo>
                  <a:pt x="328802" y="579374"/>
                </a:lnTo>
                <a:close/>
              </a:path>
              <a:path w="800735" h="869950">
                <a:moveTo>
                  <a:pt x="100075" y="269240"/>
                </a:moveTo>
                <a:lnTo>
                  <a:pt x="243712" y="454152"/>
                </a:lnTo>
                <a:lnTo>
                  <a:pt x="117093" y="656971"/>
                </a:lnTo>
                <a:lnTo>
                  <a:pt x="165971" y="636651"/>
                </a:lnTo>
                <a:lnTo>
                  <a:pt x="141096" y="636651"/>
                </a:lnTo>
                <a:lnTo>
                  <a:pt x="255396" y="453517"/>
                </a:lnTo>
                <a:lnTo>
                  <a:pt x="124968" y="285750"/>
                </a:lnTo>
                <a:lnTo>
                  <a:pt x="162649" y="285750"/>
                </a:lnTo>
                <a:lnTo>
                  <a:pt x="100075" y="269240"/>
                </a:lnTo>
                <a:close/>
              </a:path>
              <a:path w="800735" h="869950">
                <a:moveTo>
                  <a:pt x="335025" y="556006"/>
                </a:moveTo>
                <a:lnTo>
                  <a:pt x="141096" y="636651"/>
                </a:lnTo>
                <a:lnTo>
                  <a:pt x="165971" y="636651"/>
                </a:lnTo>
                <a:lnTo>
                  <a:pt x="331850" y="567690"/>
                </a:lnTo>
                <a:lnTo>
                  <a:pt x="344104" y="567690"/>
                </a:lnTo>
                <a:lnTo>
                  <a:pt x="335025" y="556006"/>
                </a:lnTo>
                <a:close/>
              </a:path>
              <a:path w="800735" h="869950">
                <a:moveTo>
                  <a:pt x="162649" y="285750"/>
                </a:moveTo>
                <a:lnTo>
                  <a:pt x="124968" y="285750"/>
                </a:lnTo>
                <a:lnTo>
                  <a:pt x="326770" y="338963"/>
                </a:lnTo>
                <a:lnTo>
                  <a:pt x="333666" y="327914"/>
                </a:lnTo>
                <a:lnTo>
                  <a:pt x="322452" y="327914"/>
                </a:lnTo>
                <a:lnTo>
                  <a:pt x="162649" y="285750"/>
                </a:lnTo>
                <a:close/>
              </a:path>
              <a:path w="800735" h="869950">
                <a:moveTo>
                  <a:pt x="448436" y="125730"/>
                </a:moveTo>
                <a:lnTo>
                  <a:pt x="322452" y="327914"/>
                </a:lnTo>
                <a:lnTo>
                  <a:pt x="333666" y="327914"/>
                </a:lnTo>
                <a:lnTo>
                  <a:pt x="440181" y="157226"/>
                </a:lnTo>
                <a:lnTo>
                  <a:pt x="449764" y="157226"/>
                </a:lnTo>
                <a:lnTo>
                  <a:pt x="448436" y="125730"/>
                </a:lnTo>
                <a:close/>
              </a:path>
              <a:path w="800735" h="869950">
                <a:moveTo>
                  <a:pt x="187791" y="252603"/>
                </a:moveTo>
                <a:lnTo>
                  <a:pt x="75056" y="252603"/>
                </a:lnTo>
                <a:lnTo>
                  <a:pt x="318007" y="316738"/>
                </a:lnTo>
                <a:lnTo>
                  <a:pt x="338778" y="283464"/>
                </a:lnTo>
                <a:lnTo>
                  <a:pt x="304800" y="283464"/>
                </a:lnTo>
                <a:lnTo>
                  <a:pt x="187791" y="252603"/>
                </a:lnTo>
                <a:close/>
              </a:path>
              <a:path w="800735" h="869950">
                <a:moveTo>
                  <a:pt x="481710" y="0"/>
                </a:moveTo>
                <a:lnTo>
                  <a:pt x="304800" y="283464"/>
                </a:lnTo>
                <a:lnTo>
                  <a:pt x="338778" y="283464"/>
                </a:lnTo>
                <a:lnTo>
                  <a:pt x="456819" y="94361"/>
                </a:lnTo>
                <a:lnTo>
                  <a:pt x="485623" y="94361"/>
                </a:lnTo>
                <a:lnTo>
                  <a:pt x="481710" y="0"/>
                </a:lnTo>
                <a:close/>
              </a:path>
            </a:pathLst>
          </a:custGeom>
          <a:solidFill>
            <a:srgbClr val="006FC0"/>
          </a:solid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2980"/>
              </a:lnSpc>
            </a:pPr>
            <a:r>
              <a:rPr spc="-5" dirty="0"/>
              <a:t>9</a:t>
            </a:r>
            <a:r>
              <a:rPr spc="-5" dirty="0">
                <a:latin typeface="Aharoni"/>
                <a:cs typeface="Aharoni"/>
              </a:rPr>
              <a:t>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00" y="457200"/>
            <a:ext cx="8001000" cy="566318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450588" y="6223310"/>
            <a:ext cx="842010" cy="414020"/>
          </a:xfrm>
          <a:prstGeom prst="rect">
            <a:avLst/>
          </a:prstGeom>
        </p:spPr>
        <p:txBody>
          <a:bodyPr vert="horz" wrap="square" lIns="0" tIns="0" rIns="0" bIns="0" rtlCol="0">
            <a:spAutoFit/>
          </a:bodyPr>
          <a:lstStyle/>
          <a:p>
            <a:pPr marL="25400">
              <a:lnSpc>
                <a:spcPts val="2980"/>
              </a:lnSpc>
            </a:pPr>
            <a:r>
              <a:rPr sz="2800" b="1" spc="-5" dirty="0">
                <a:solidFill>
                  <a:srgbClr val="FFFFFF"/>
                </a:solidFill>
                <a:latin typeface="Tahoma"/>
                <a:cs typeface="Tahoma"/>
              </a:rPr>
              <a:t>10</a:t>
            </a:r>
            <a:r>
              <a:rPr sz="2800" b="1" spc="-130" dirty="0">
                <a:solidFill>
                  <a:srgbClr val="FFFFFF"/>
                </a:solidFill>
                <a:latin typeface="Tahoma"/>
                <a:cs typeface="Tahoma"/>
              </a:rPr>
              <a:t> </a:t>
            </a:r>
            <a:r>
              <a:rPr sz="2800" b="1" spc="-5" dirty="0">
                <a:solidFill>
                  <a:srgbClr val="FFFFFF"/>
                </a:solidFill>
                <a:latin typeface="Aharoni"/>
                <a:cs typeface="Aharoni"/>
              </a:rPr>
              <a:t>A</a:t>
            </a:r>
            <a:endParaRPr sz="2800">
              <a:latin typeface="Aharoni"/>
              <a:cs typeface="Aharon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450588" y="6223310"/>
            <a:ext cx="842010" cy="414020"/>
          </a:xfrm>
          <a:prstGeom prst="rect">
            <a:avLst/>
          </a:prstGeom>
        </p:spPr>
        <p:txBody>
          <a:bodyPr vert="horz" wrap="square" lIns="0" tIns="0" rIns="0" bIns="0" rtlCol="0">
            <a:spAutoFit/>
          </a:bodyPr>
          <a:lstStyle/>
          <a:p>
            <a:pPr marL="25400">
              <a:lnSpc>
                <a:spcPts val="2980"/>
              </a:lnSpc>
            </a:pPr>
            <a:r>
              <a:rPr sz="2800" b="1" spc="-5" dirty="0">
                <a:solidFill>
                  <a:srgbClr val="FFFFFF"/>
                </a:solidFill>
                <a:latin typeface="Tahoma"/>
                <a:cs typeface="Tahoma"/>
              </a:rPr>
              <a:t>11</a:t>
            </a:r>
            <a:r>
              <a:rPr sz="2800" b="1" spc="-130" dirty="0">
                <a:solidFill>
                  <a:srgbClr val="FFFFFF"/>
                </a:solidFill>
                <a:latin typeface="Tahoma"/>
                <a:cs typeface="Tahoma"/>
              </a:rPr>
              <a:t> </a:t>
            </a:r>
            <a:r>
              <a:rPr sz="2800" b="1" spc="-5" dirty="0">
                <a:solidFill>
                  <a:srgbClr val="FFFFFF"/>
                </a:solidFill>
                <a:latin typeface="Aharoni"/>
                <a:cs typeface="Aharoni"/>
              </a:rPr>
              <a:t>A</a:t>
            </a:r>
            <a:endParaRPr sz="2800">
              <a:latin typeface="Aharoni"/>
              <a:cs typeface="Aharoni"/>
            </a:endParaRPr>
          </a:p>
        </p:txBody>
      </p:sp>
      <p:pic>
        <p:nvPicPr>
          <p:cNvPr id="4" name="Picture 6" descr="https://o.quizlet.com/qTsVuqUQezDZzhCyX6s0Yg_m.jpg"/>
          <p:cNvPicPr>
            <a:picLocks noChangeAspect="1" noChangeArrowheads="1"/>
          </p:cNvPicPr>
          <p:nvPr/>
        </p:nvPicPr>
        <p:blipFill>
          <a:blip r:embed="rId2"/>
          <a:srcRect/>
          <a:stretch>
            <a:fillRect/>
          </a:stretch>
        </p:blipFill>
        <p:spPr bwMode="auto">
          <a:xfrm>
            <a:off x="1447800" y="762000"/>
            <a:ext cx="6629400" cy="4953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0" y="685800"/>
            <a:ext cx="7812024" cy="52578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33044" y="656844"/>
            <a:ext cx="7870190" cy="5316220"/>
          </a:xfrm>
          <a:custGeom>
            <a:avLst/>
            <a:gdLst/>
            <a:ahLst/>
            <a:cxnLst/>
            <a:rect l="l" t="t" r="r" b="b"/>
            <a:pathLst>
              <a:path w="7870190" h="5316220">
                <a:moveTo>
                  <a:pt x="0" y="5315711"/>
                </a:moveTo>
                <a:lnTo>
                  <a:pt x="7869935" y="5315711"/>
                </a:lnTo>
                <a:lnTo>
                  <a:pt x="7869935" y="0"/>
                </a:lnTo>
                <a:lnTo>
                  <a:pt x="0" y="0"/>
                </a:lnTo>
                <a:lnTo>
                  <a:pt x="0" y="5315711"/>
                </a:lnTo>
                <a:close/>
              </a:path>
            </a:pathLst>
          </a:custGeom>
          <a:ln w="57912">
            <a:solidFill>
              <a:srgbClr val="FFFFFF"/>
            </a:solidFill>
          </a:ln>
        </p:spPr>
        <p:txBody>
          <a:bodyPr wrap="square" lIns="0" tIns="0" rIns="0" bIns="0" rtlCol="0"/>
          <a:lstStyle/>
          <a:p>
            <a:endParaRPr/>
          </a:p>
        </p:txBody>
      </p:sp>
      <p:sp>
        <p:nvSpPr>
          <p:cNvPr id="4" name="object 4"/>
          <p:cNvSpPr txBox="1"/>
          <p:nvPr/>
        </p:nvSpPr>
        <p:spPr>
          <a:xfrm>
            <a:off x="4450588" y="6296462"/>
            <a:ext cx="840740" cy="411480"/>
          </a:xfrm>
          <a:prstGeom prst="rect">
            <a:avLst/>
          </a:prstGeom>
        </p:spPr>
        <p:txBody>
          <a:bodyPr vert="horz" wrap="square" lIns="0" tIns="0" rIns="0" bIns="0" rtlCol="0">
            <a:spAutoFit/>
          </a:bodyPr>
          <a:lstStyle/>
          <a:p>
            <a:pPr marL="25400">
              <a:lnSpc>
                <a:spcPts val="3220"/>
              </a:lnSpc>
            </a:pPr>
            <a:r>
              <a:rPr sz="2800" b="1" spc="-5" dirty="0">
                <a:solidFill>
                  <a:srgbClr val="FFFFFF"/>
                </a:solidFill>
                <a:latin typeface="Tahoma"/>
                <a:cs typeface="Tahoma"/>
              </a:rPr>
              <a:t>12</a:t>
            </a:r>
            <a:r>
              <a:rPr sz="2800" b="1" spc="-70" dirty="0">
                <a:solidFill>
                  <a:srgbClr val="FFFFFF"/>
                </a:solidFill>
                <a:latin typeface="Tahoma"/>
                <a:cs typeface="Tahoma"/>
              </a:rPr>
              <a:t> </a:t>
            </a:r>
            <a:r>
              <a:rPr sz="2800" b="1" spc="-5" dirty="0">
                <a:solidFill>
                  <a:srgbClr val="FFFFFF"/>
                </a:solidFill>
                <a:latin typeface="Tahoma"/>
                <a:cs typeface="Tahoma"/>
              </a:rPr>
              <a:t>A</a:t>
            </a:r>
            <a:endParaRPr sz="2800">
              <a:latin typeface="Tahoma"/>
              <a:cs typeface="Tahom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533400"/>
            <a:ext cx="8153400" cy="5562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2000" y="762000"/>
            <a:ext cx="2133600" cy="368935"/>
          </a:xfrm>
          <a:custGeom>
            <a:avLst/>
            <a:gdLst/>
            <a:ahLst/>
            <a:cxnLst/>
            <a:rect l="l" t="t" r="r" b="b"/>
            <a:pathLst>
              <a:path w="2133600" h="368934">
                <a:moveTo>
                  <a:pt x="0" y="368808"/>
                </a:moveTo>
                <a:lnTo>
                  <a:pt x="2133600" y="368808"/>
                </a:lnTo>
                <a:lnTo>
                  <a:pt x="2133600" y="0"/>
                </a:lnTo>
                <a:lnTo>
                  <a:pt x="0" y="0"/>
                </a:lnTo>
                <a:lnTo>
                  <a:pt x="0" y="368808"/>
                </a:lnTo>
                <a:close/>
              </a:path>
            </a:pathLst>
          </a:custGeom>
          <a:solidFill>
            <a:srgbClr val="FFFFFF"/>
          </a:solidFill>
        </p:spPr>
        <p:txBody>
          <a:bodyPr wrap="square" lIns="0" tIns="0" rIns="0" bIns="0" rtlCol="0"/>
          <a:lstStyle/>
          <a:p>
            <a:endParaRPr/>
          </a:p>
        </p:txBody>
      </p:sp>
      <p:sp>
        <p:nvSpPr>
          <p:cNvPr id="4" name="object 4"/>
          <p:cNvSpPr/>
          <p:nvPr/>
        </p:nvSpPr>
        <p:spPr>
          <a:xfrm>
            <a:off x="762762" y="838961"/>
            <a:ext cx="1828800" cy="457200"/>
          </a:xfrm>
          <a:custGeom>
            <a:avLst/>
            <a:gdLst/>
            <a:ahLst/>
            <a:cxnLst/>
            <a:rect l="l" t="t" r="r" b="b"/>
            <a:pathLst>
              <a:path w="1828800" h="457200">
                <a:moveTo>
                  <a:pt x="0" y="457200"/>
                </a:moveTo>
                <a:lnTo>
                  <a:pt x="1828800" y="457200"/>
                </a:lnTo>
                <a:lnTo>
                  <a:pt x="1828800" y="0"/>
                </a:lnTo>
                <a:lnTo>
                  <a:pt x="0" y="0"/>
                </a:lnTo>
                <a:lnTo>
                  <a:pt x="0" y="457200"/>
                </a:lnTo>
                <a:close/>
              </a:path>
            </a:pathLst>
          </a:custGeom>
          <a:solidFill>
            <a:srgbClr val="FFFFFF"/>
          </a:solidFill>
        </p:spPr>
        <p:txBody>
          <a:bodyPr wrap="square" lIns="0" tIns="0" rIns="0" bIns="0" rtlCol="0"/>
          <a:lstStyle/>
          <a:p>
            <a:endParaRPr/>
          </a:p>
        </p:txBody>
      </p:sp>
      <p:sp>
        <p:nvSpPr>
          <p:cNvPr id="5" name="object 5"/>
          <p:cNvSpPr/>
          <p:nvPr/>
        </p:nvSpPr>
        <p:spPr>
          <a:xfrm>
            <a:off x="739140" y="815339"/>
            <a:ext cx="1876425" cy="504825"/>
          </a:xfrm>
          <a:custGeom>
            <a:avLst/>
            <a:gdLst/>
            <a:ahLst/>
            <a:cxnLst/>
            <a:rect l="l" t="t" r="r" b="b"/>
            <a:pathLst>
              <a:path w="1876425" h="504825">
                <a:moveTo>
                  <a:pt x="1852422" y="0"/>
                </a:moveTo>
                <a:lnTo>
                  <a:pt x="23621" y="0"/>
                </a:lnTo>
                <a:lnTo>
                  <a:pt x="14428" y="1851"/>
                </a:lnTo>
                <a:lnTo>
                  <a:pt x="6919" y="6905"/>
                </a:lnTo>
                <a:lnTo>
                  <a:pt x="1856" y="14412"/>
                </a:lnTo>
                <a:lnTo>
                  <a:pt x="0" y="23622"/>
                </a:lnTo>
                <a:lnTo>
                  <a:pt x="0" y="480822"/>
                </a:lnTo>
                <a:lnTo>
                  <a:pt x="1856" y="490031"/>
                </a:lnTo>
                <a:lnTo>
                  <a:pt x="6919" y="497538"/>
                </a:lnTo>
                <a:lnTo>
                  <a:pt x="14428" y="502592"/>
                </a:lnTo>
                <a:lnTo>
                  <a:pt x="23621" y="504444"/>
                </a:lnTo>
                <a:lnTo>
                  <a:pt x="1852422" y="504444"/>
                </a:lnTo>
                <a:lnTo>
                  <a:pt x="1861631" y="502592"/>
                </a:lnTo>
                <a:lnTo>
                  <a:pt x="1869138" y="497538"/>
                </a:lnTo>
                <a:lnTo>
                  <a:pt x="1874192" y="490031"/>
                </a:lnTo>
                <a:lnTo>
                  <a:pt x="1876043" y="480822"/>
                </a:lnTo>
                <a:lnTo>
                  <a:pt x="1876043" y="476123"/>
                </a:lnTo>
                <a:lnTo>
                  <a:pt x="28346" y="476123"/>
                </a:lnTo>
                <a:lnTo>
                  <a:pt x="28346" y="28321"/>
                </a:lnTo>
                <a:lnTo>
                  <a:pt x="1876043" y="28321"/>
                </a:lnTo>
                <a:lnTo>
                  <a:pt x="1876043" y="23622"/>
                </a:lnTo>
                <a:lnTo>
                  <a:pt x="1874192" y="14412"/>
                </a:lnTo>
                <a:lnTo>
                  <a:pt x="1869138" y="6905"/>
                </a:lnTo>
                <a:lnTo>
                  <a:pt x="1861631" y="1851"/>
                </a:lnTo>
                <a:lnTo>
                  <a:pt x="1852422" y="0"/>
                </a:lnTo>
                <a:close/>
              </a:path>
              <a:path w="1876425" h="504825">
                <a:moveTo>
                  <a:pt x="1876043" y="28321"/>
                </a:moveTo>
                <a:lnTo>
                  <a:pt x="1847723" y="28321"/>
                </a:lnTo>
                <a:lnTo>
                  <a:pt x="1847723" y="476123"/>
                </a:lnTo>
                <a:lnTo>
                  <a:pt x="1876043" y="476123"/>
                </a:lnTo>
                <a:lnTo>
                  <a:pt x="1876043" y="28321"/>
                </a:lnTo>
                <a:close/>
              </a:path>
              <a:path w="1876425" h="504825">
                <a:moveTo>
                  <a:pt x="1838198" y="37846"/>
                </a:moveTo>
                <a:lnTo>
                  <a:pt x="37795" y="37846"/>
                </a:lnTo>
                <a:lnTo>
                  <a:pt x="37795" y="466598"/>
                </a:lnTo>
                <a:lnTo>
                  <a:pt x="1838198" y="466598"/>
                </a:lnTo>
                <a:lnTo>
                  <a:pt x="1838198" y="457200"/>
                </a:lnTo>
                <a:lnTo>
                  <a:pt x="47243" y="457200"/>
                </a:lnTo>
                <a:lnTo>
                  <a:pt x="47243" y="47244"/>
                </a:lnTo>
                <a:lnTo>
                  <a:pt x="1838198" y="47244"/>
                </a:lnTo>
                <a:lnTo>
                  <a:pt x="1838198" y="37846"/>
                </a:lnTo>
                <a:close/>
              </a:path>
              <a:path w="1876425" h="504825">
                <a:moveTo>
                  <a:pt x="1838198" y="47244"/>
                </a:moveTo>
                <a:lnTo>
                  <a:pt x="1828800" y="47244"/>
                </a:lnTo>
                <a:lnTo>
                  <a:pt x="1828800" y="457200"/>
                </a:lnTo>
                <a:lnTo>
                  <a:pt x="1838198" y="457200"/>
                </a:lnTo>
                <a:lnTo>
                  <a:pt x="1838198" y="47244"/>
                </a:lnTo>
                <a:close/>
              </a:path>
            </a:pathLst>
          </a:custGeom>
          <a:solidFill>
            <a:srgbClr val="FFFFFF"/>
          </a:solidFill>
        </p:spPr>
        <p:txBody>
          <a:bodyPr wrap="square" lIns="0" tIns="0" rIns="0" bIns="0" rtlCol="0"/>
          <a:lstStyle/>
          <a:p>
            <a:endParaRPr/>
          </a:p>
        </p:txBody>
      </p:sp>
      <p:sp>
        <p:nvSpPr>
          <p:cNvPr id="6" name="object 6"/>
          <p:cNvSpPr txBox="1"/>
          <p:nvPr/>
        </p:nvSpPr>
        <p:spPr>
          <a:xfrm>
            <a:off x="4450588" y="6296462"/>
            <a:ext cx="840740" cy="411480"/>
          </a:xfrm>
          <a:prstGeom prst="rect">
            <a:avLst/>
          </a:prstGeom>
        </p:spPr>
        <p:txBody>
          <a:bodyPr vert="horz" wrap="square" lIns="0" tIns="0" rIns="0" bIns="0" rtlCol="0">
            <a:spAutoFit/>
          </a:bodyPr>
          <a:lstStyle/>
          <a:p>
            <a:pPr marL="25400">
              <a:lnSpc>
                <a:spcPts val="3220"/>
              </a:lnSpc>
            </a:pPr>
            <a:r>
              <a:rPr sz="2800" b="1" spc="-5" dirty="0">
                <a:solidFill>
                  <a:srgbClr val="FFFFFF"/>
                </a:solidFill>
                <a:latin typeface="Tahoma"/>
                <a:cs typeface="Tahoma"/>
              </a:rPr>
              <a:t>13</a:t>
            </a:r>
            <a:r>
              <a:rPr sz="2800" b="1" spc="-70" dirty="0">
                <a:solidFill>
                  <a:srgbClr val="FFFFFF"/>
                </a:solidFill>
                <a:latin typeface="Tahoma"/>
                <a:cs typeface="Tahoma"/>
              </a:rPr>
              <a:t> </a:t>
            </a:r>
            <a:r>
              <a:rPr sz="2800" b="1" spc="-5" dirty="0">
                <a:solidFill>
                  <a:srgbClr val="FFFFFF"/>
                </a:solidFill>
                <a:latin typeface="Tahoma"/>
                <a:cs typeface="Tahoma"/>
              </a:rPr>
              <a:t>A</a:t>
            </a:r>
            <a:endParaRPr sz="2800">
              <a:latin typeface="Tahoma"/>
              <a:cs typeface="Tahom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39239" y="853439"/>
            <a:ext cx="6967728" cy="554126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ar-JO"/>
          </a:p>
        </p:txBody>
      </p:sp>
      <p:sp>
        <p:nvSpPr>
          <p:cNvPr id="3" name="Text Placeholder 2"/>
          <p:cNvSpPr>
            <a:spLocks noGrp="1"/>
          </p:cNvSpPr>
          <p:nvPr>
            <p:ph sz="half" idx="2"/>
          </p:nvPr>
        </p:nvSpPr>
        <p:spPr/>
        <p:txBody>
          <a:bodyPr/>
          <a:lstStyle/>
          <a:p>
            <a:r>
              <a:rPr lang="en-US" dirty="0" smtClean="0"/>
              <a:t>When we are going to identify  the type of a gland we ask two questions : </a:t>
            </a:r>
          </a:p>
          <a:p>
            <a:r>
              <a:rPr lang="en-US" dirty="0" smtClean="0"/>
              <a:t>1- is it simple or compound ? ( mainly when the gland has high number of secretory portions  so there must be more than one duct  . Also if we see more than one profile  of ducts  (simple </a:t>
            </a:r>
            <a:r>
              <a:rPr lang="en-US" dirty="0" err="1" smtClean="0"/>
              <a:t>cuboidal</a:t>
            </a:r>
            <a:r>
              <a:rPr lang="en-US" dirty="0" smtClean="0"/>
              <a:t> , simple columnar, stratified </a:t>
            </a:r>
            <a:r>
              <a:rPr lang="en-US" dirty="0" err="1" smtClean="0"/>
              <a:t>cuboidal</a:t>
            </a:r>
            <a:r>
              <a:rPr lang="en-US" dirty="0" smtClean="0"/>
              <a:t> ….. ) then the duct must be branched and we have a compound gland (but this case is unlikely to be in the exam ).</a:t>
            </a:r>
          </a:p>
          <a:p>
            <a:endParaRPr lang="en-US" dirty="0" smtClean="0"/>
          </a:p>
          <a:p>
            <a:r>
              <a:rPr lang="en-US" dirty="0" smtClean="0"/>
              <a:t>2- is it </a:t>
            </a:r>
            <a:r>
              <a:rPr lang="en-US" dirty="0" err="1" smtClean="0"/>
              <a:t>serrous</a:t>
            </a:r>
            <a:r>
              <a:rPr lang="en-US" dirty="0" smtClean="0"/>
              <a:t> or </a:t>
            </a:r>
            <a:r>
              <a:rPr lang="en-US" dirty="0" err="1" smtClean="0"/>
              <a:t>acinus</a:t>
            </a:r>
            <a:r>
              <a:rPr lang="en-US" dirty="0" smtClean="0"/>
              <a:t> ? ( </a:t>
            </a:r>
            <a:r>
              <a:rPr lang="en-US" dirty="0" err="1" smtClean="0"/>
              <a:t>serrous</a:t>
            </a:r>
            <a:r>
              <a:rPr lang="en-US" dirty="0" smtClean="0"/>
              <a:t>  will be more likely </a:t>
            </a:r>
            <a:r>
              <a:rPr lang="en-US" dirty="0" err="1" smtClean="0"/>
              <a:t>acinus</a:t>
            </a:r>
            <a:r>
              <a:rPr lang="en-US" dirty="0" smtClean="0"/>
              <a:t>  and mucous is more likely to be tubular)</a:t>
            </a:r>
          </a:p>
          <a:p>
            <a:endParaRPr lang="en-US" dirty="0" smtClean="0"/>
          </a:p>
        </p:txBody>
      </p:sp>
      <p:sp>
        <p:nvSpPr>
          <p:cNvPr id="5" name="Content Placeholder 4"/>
          <p:cNvSpPr>
            <a:spLocks noGrp="1"/>
          </p:cNvSpPr>
          <p:nvPr>
            <p:ph sz="half" idx="3"/>
          </p:nvPr>
        </p:nvSpPr>
        <p:spPr>
          <a:xfrm>
            <a:off x="4709160" y="1577340"/>
            <a:ext cx="3977640" cy="3323987"/>
          </a:xfrm>
        </p:spPr>
        <p:txBody>
          <a:bodyPr/>
          <a:lstStyle/>
          <a:p>
            <a:r>
              <a:rPr lang="en-US" dirty="0" smtClean="0"/>
              <a:t>Note : </a:t>
            </a:r>
            <a:r>
              <a:rPr lang="en-US" dirty="0" err="1" smtClean="0"/>
              <a:t>apocrine</a:t>
            </a:r>
            <a:r>
              <a:rPr lang="en-US" dirty="0" smtClean="0"/>
              <a:t> secretion : </a:t>
            </a:r>
          </a:p>
          <a:p>
            <a:r>
              <a:rPr lang="en-US" dirty="0" smtClean="0"/>
              <a:t>1- mammary glands </a:t>
            </a:r>
          </a:p>
          <a:p>
            <a:r>
              <a:rPr lang="en-US" dirty="0" smtClean="0"/>
              <a:t>2- ear glands which secrete waxy material </a:t>
            </a:r>
          </a:p>
          <a:p>
            <a:r>
              <a:rPr lang="en-US" dirty="0" smtClean="0"/>
              <a:t>3- </a:t>
            </a:r>
            <a:r>
              <a:rPr lang="en-US" dirty="0" err="1" smtClean="0"/>
              <a:t>apocrine</a:t>
            </a:r>
            <a:r>
              <a:rPr lang="en-US" dirty="0" smtClean="0"/>
              <a:t> sweat glands like in </a:t>
            </a:r>
            <a:r>
              <a:rPr lang="en-US" dirty="0" err="1" smtClean="0"/>
              <a:t>axilla</a:t>
            </a:r>
            <a:r>
              <a:rPr lang="en-US" dirty="0" smtClean="0"/>
              <a:t>.</a:t>
            </a:r>
          </a:p>
          <a:p>
            <a:r>
              <a:rPr lang="en-US" dirty="0" err="1" smtClean="0"/>
              <a:t>Holocrine</a:t>
            </a:r>
            <a:r>
              <a:rPr lang="en-US" dirty="0" smtClean="0"/>
              <a:t> secretion : </a:t>
            </a:r>
            <a:r>
              <a:rPr lang="en-US" dirty="0" err="1" smtClean="0"/>
              <a:t>sebacous</a:t>
            </a:r>
            <a:r>
              <a:rPr lang="en-US" dirty="0" smtClean="0"/>
              <a:t> glands.</a:t>
            </a:r>
          </a:p>
          <a:p>
            <a:endParaRPr lang="en-US" dirty="0" smtClean="0"/>
          </a:p>
          <a:p>
            <a:endParaRPr lang="en-US" dirty="0" smtClean="0"/>
          </a:p>
          <a:p>
            <a:r>
              <a:rPr lang="en-US" dirty="0" smtClean="0"/>
              <a:t>Note : in </a:t>
            </a:r>
            <a:r>
              <a:rPr lang="en-US" dirty="0" err="1" smtClean="0"/>
              <a:t>acinar</a:t>
            </a:r>
            <a:r>
              <a:rPr lang="en-US" dirty="0" smtClean="0"/>
              <a:t> sections, just small number of glands have lumen .. Why?</a:t>
            </a:r>
          </a:p>
          <a:p>
            <a:r>
              <a:rPr lang="en-US" dirty="0" smtClean="0"/>
              <a:t>Because we have to cut exactly in the middle of each </a:t>
            </a:r>
            <a:r>
              <a:rPr lang="en-US" dirty="0" err="1" smtClean="0"/>
              <a:t>secretory</a:t>
            </a:r>
            <a:r>
              <a:rPr lang="en-US" dirty="0" smtClean="0"/>
              <a:t> </a:t>
            </a:r>
            <a:r>
              <a:rPr lang="en-US" dirty="0" smtClean="0"/>
              <a:t>portion to catch the lumen.</a:t>
            </a:r>
            <a:r>
              <a:rPr lang="en-US" dirty="0" smtClean="0"/>
              <a:t> </a:t>
            </a:r>
            <a:endParaRPr lang="ar-JO"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1472" y="642918"/>
            <a:ext cx="8001000" cy="54864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449953" y="6299510"/>
            <a:ext cx="598170" cy="408305"/>
          </a:xfrm>
          <a:prstGeom prst="rect">
            <a:avLst/>
          </a:prstGeom>
        </p:spPr>
        <p:txBody>
          <a:bodyPr vert="horz" wrap="square" lIns="0" tIns="0" rIns="0" bIns="0" rtlCol="0">
            <a:spAutoFit/>
          </a:bodyPr>
          <a:lstStyle/>
          <a:p>
            <a:pPr marL="115570">
              <a:lnSpc>
                <a:spcPts val="3195"/>
              </a:lnSpc>
            </a:pPr>
            <a:r>
              <a:rPr sz="2800" b="1" spc="-5" dirty="0">
                <a:solidFill>
                  <a:srgbClr val="FFFFFF"/>
                </a:solidFill>
                <a:latin typeface="Tahoma"/>
                <a:cs typeface="Tahoma"/>
              </a:rPr>
              <a:t>1B</a:t>
            </a:r>
            <a:endParaRPr sz="2800">
              <a:latin typeface="Tahoma"/>
              <a:cs typeface="Tahoma"/>
            </a:endParaRPr>
          </a:p>
        </p:txBody>
      </p:sp>
      <mc:AlternateContent xmlns:mc="http://schemas.openxmlformats.org/markup-compatibility/2006">
        <mc:Choice xmlns="" xmlns:p14="http://schemas.microsoft.com/office/powerpoint/2010/main" Requires="p14">
          <p:contentPart p14:bwMode="auto" r:id="rId5">
            <p14:nvContentPartPr>
              <p14:cNvPr id="5" name="Ink 4"/>
              <p14:cNvContentPartPr/>
              <p14:nvPr/>
            </p14:nvContentPartPr>
            <p14:xfrm>
              <a:off x="5539680" y="571680"/>
              <a:ext cx="1844280" cy="891720"/>
            </p14:xfrm>
          </p:contentPart>
        </mc:Choice>
        <mc:Fallback>
          <p:pic>
            <p:nvPicPr>
              <p:cNvPr id="5" name="Ink 4"/>
              <p:cNvPicPr/>
              <p:nvPr/>
            </p:nvPicPr>
            <p:blipFill>
              <a:blip r:embed="rId6"/>
              <a:stretch>
                <a:fillRect/>
              </a:stretch>
            </p:blipFill>
            <p:spPr>
              <a:xfrm>
                <a:off x="5530320" y="562320"/>
                <a:ext cx="1863000" cy="910440"/>
              </a:xfrm>
              <a:prstGeom prst="rect">
                <a:avLst/>
              </a:prstGeom>
            </p:spPr>
          </p:pic>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0" y="609600"/>
            <a:ext cx="8001000" cy="5334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449953" y="6299510"/>
            <a:ext cx="598170" cy="408305"/>
          </a:xfrm>
          <a:prstGeom prst="rect">
            <a:avLst/>
          </a:prstGeom>
        </p:spPr>
        <p:txBody>
          <a:bodyPr vert="horz" wrap="square" lIns="0" tIns="0" rIns="0" bIns="0" rtlCol="0">
            <a:spAutoFit/>
          </a:bodyPr>
          <a:lstStyle/>
          <a:p>
            <a:pPr marL="115570">
              <a:lnSpc>
                <a:spcPts val="3195"/>
              </a:lnSpc>
            </a:pPr>
            <a:r>
              <a:rPr sz="2800" b="1" spc="-5" dirty="0">
                <a:solidFill>
                  <a:srgbClr val="FFFFFF"/>
                </a:solidFill>
                <a:latin typeface="Tahoma"/>
                <a:cs typeface="Tahoma"/>
              </a:rPr>
              <a:t>2B</a:t>
            </a:r>
            <a:endParaRPr sz="2800">
              <a:latin typeface="Tahoma"/>
              <a:cs typeface="Tahom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2910" y="642918"/>
            <a:ext cx="8001000" cy="54864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2980"/>
              </a:lnSpc>
            </a:pPr>
            <a:r>
              <a:rPr spc="-5" dirty="0"/>
              <a:t>1</a:t>
            </a:r>
            <a:r>
              <a:rPr spc="-5" dirty="0">
                <a:latin typeface="Aharoni"/>
                <a:cs typeface="Aharoni"/>
              </a:rPr>
              <a:t>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400" y="533400"/>
            <a:ext cx="7467600" cy="5562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43000" y="685800"/>
            <a:ext cx="2209800" cy="462280"/>
          </a:xfrm>
          <a:custGeom>
            <a:avLst/>
            <a:gdLst/>
            <a:ahLst/>
            <a:cxnLst/>
            <a:rect l="l" t="t" r="r" b="b"/>
            <a:pathLst>
              <a:path w="2209800" h="462280">
                <a:moveTo>
                  <a:pt x="0" y="461772"/>
                </a:moveTo>
                <a:lnTo>
                  <a:pt x="2209800" y="461772"/>
                </a:lnTo>
                <a:lnTo>
                  <a:pt x="2209800" y="0"/>
                </a:lnTo>
                <a:lnTo>
                  <a:pt x="0" y="0"/>
                </a:lnTo>
                <a:lnTo>
                  <a:pt x="0" y="461772"/>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50" dirty="0"/>
              <a:t>Mammary</a:t>
            </a:r>
            <a:r>
              <a:rPr spc="-110" dirty="0"/>
              <a:t> </a:t>
            </a:r>
            <a:r>
              <a:rPr spc="-125" dirty="0"/>
              <a:t>gland</a:t>
            </a:r>
          </a:p>
        </p:txBody>
      </p:sp>
      <p:sp>
        <p:nvSpPr>
          <p:cNvPr id="5" name="object 5"/>
          <p:cNvSpPr txBox="1"/>
          <p:nvPr/>
        </p:nvSpPr>
        <p:spPr>
          <a:xfrm>
            <a:off x="4449953" y="6299510"/>
            <a:ext cx="598170" cy="408305"/>
          </a:xfrm>
          <a:prstGeom prst="rect">
            <a:avLst/>
          </a:prstGeom>
        </p:spPr>
        <p:txBody>
          <a:bodyPr vert="horz" wrap="square" lIns="0" tIns="0" rIns="0" bIns="0" rtlCol="0">
            <a:spAutoFit/>
          </a:bodyPr>
          <a:lstStyle/>
          <a:p>
            <a:pPr marL="115570">
              <a:lnSpc>
                <a:spcPts val="3195"/>
              </a:lnSpc>
            </a:pPr>
            <a:r>
              <a:rPr sz="2800" b="1" spc="-5" dirty="0">
                <a:solidFill>
                  <a:srgbClr val="FFFFFF"/>
                </a:solidFill>
                <a:latin typeface="Tahoma"/>
                <a:cs typeface="Tahoma"/>
              </a:rPr>
              <a:t>3B</a:t>
            </a:r>
            <a:endParaRPr sz="2800">
              <a:latin typeface="Tahoma"/>
              <a:cs typeface="Tahom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400" y="780287"/>
            <a:ext cx="7162800" cy="51633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85444" y="751331"/>
            <a:ext cx="7221220" cy="5221605"/>
          </a:xfrm>
          <a:custGeom>
            <a:avLst/>
            <a:gdLst/>
            <a:ahLst/>
            <a:cxnLst/>
            <a:rect l="l" t="t" r="r" b="b"/>
            <a:pathLst>
              <a:path w="7221220" h="5221605">
                <a:moveTo>
                  <a:pt x="0" y="5221224"/>
                </a:moveTo>
                <a:lnTo>
                  <a:pt x="7220711" y="5221224"/>
                </a:lnTo>
                <a:lnTo>
                  <a:pt x="7220711" y="0"/>
                </a:lnTo>
                <a:lnTo>
                  <a:pt x="0" y="0"/>
                </a:lnTo>
                <a:lnTo>
                  <a:pt x="0" y="5221224"/>
                </a:lnTo>
                <a:close/>
              </a:path>
            </a:pathLst>
          </a:custGeom>
          <a:ln w="57912">
            <a:solidFill>
              <a:srgbClr val="FFFFFF"/>
            </a:solidFill>
          </a:ln>
        </p:spPr>
        <p:txBody>
          <a:bodyPr wrap="square" lIns="0" tIns="0" rIns="0" bIns="0" rtlCol="0"/>
          <a:lstStyle/>
          <a:p>
            <a:endParaRPr/>
          </a:p>
        </p:txBody>
      </p:sp>
      <p:sp>
        <p:nvSpPr>
          <p:cNvPr id="4" name="object 4"/>
          <p:cNvSpPr txBox="1"/>
          <p:nvPr/>
        </p:nvSpPr>
        <p:spPr>
          <a:xfrm>
            <a:off x="4449953" y="6299510"/>
            <a:ext cx="598170" cy="408305"/>
          </a:xfrm>
          <a:prstGeom prst="rect">
            <a:avLst/>
          </a:prstGeom>
        </p:spPr>
        <p:txBody>
          <a:bodyPr vert="horz" wrap="square" lIns="0" tIns="0" rIns="0" bIns="0" rtlCol="0">
            <a:spAutoFit/>
          </a:bodyPr>
          <a:lstStyle/>
          <a:p>
            <a:pPr marL="115570">
              <a:lnSpc>
                <a:spcPts val="3195"/>
              </a:lnSpc>
            </a:pPr>
            <a:r>
              <a:rPr sz="2800" b="1" spc="-5" dirty="0">
                <a:solidFill>
                  <a:srgbClr val="FFFFFF"/>
                </a:solidFill>
                <a:latin typeface="Tahoma"/>
                <a:cs typeface="Tahoma"/>
              </a:rPr>
              <a:t>4B</a:t>
            </a:r>
            <a:endParaRPr sz="2800">
              <a:latin typeface="Tahoma"/>
              <a:cs typeface="Tahom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449953" y="6299510"/>
            <a:ext cx="598170" cy="408305"/>
          </a:xfrm>
          <a:prstGeom prst="rect">
            <a:avLst/>
          </a:prstGeom>
        </p:spPr>
        <p:txBody>
          <a:bodyPr vert="horz" wrap="square" lIns="0" tIns="0" rIns="0" bIns="0" rtlCol="0">
            <a:spAutoFit/>
          </a:bodyPr>
          <a:lstStyle/>
          <a:p>
            <a:pPr marL="115570">
              <a:lnSpc>
                <a:spcPts val="3195"/>
              </a:lnSpc>
            </a:pPr>
            <a:r>
              <a:rPr sz="2800" b="1" spc="-5" dirty="0">
                <a:solidFill>
                  <a:srgbClr val="FFFFFF"/>
                </a:solidFill>
                <a:latin typeface="Tahoma"/>
                <a:cs typeface="Tahoma"/>
              </a:rPr>
              <a:t>5B</a:t>
            </a:r>
            <a:endParaRPr sz="2800">
              <a:latin typeface="Tahoma"/>
              <a:cs typeface="Tahoma"/>
            </a:endParaRPr>
          </a:p>
        </p:txBody>
      </p:sp>
      <p:pic>
        <p:nvPicPr>
          <p:cNvPr id="10244" name="Picture 4" descr="http://wps.aw.com/wps/media/objects/443/453803/Fig03009.jpg"/>
          <p:cNvPicPr>
            <a:picLocks noChangeAspect="1" noChangeArrowheads="1"/>
          </p:cNvPicPr>
          <p:nvPr/>
        </p:nvPicPr>
        <p:blipFill>
          <a:blip r:embed="rId2"/>
          <a:srcRect/>
          <a:stretch>
            <a:fillRect/>
          </a:stretch>
        </p:blipFill>
        <p:spPr bwMode="auto">
          <a:xfrm>
            <a:off x="1066800" y="838200"/>
            <a:ext cx="7620000" cy="50768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400" y="533400"/>
            <a:ext cx="7391400" cy="54330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249161" y="3060954"/>
            <a:ext cx="762000" cy="978535"/>
          </a:xfrm>
          <a:custGeom>
            <a:avLst/>
            <a:gdLst/>
            <a:ahLst/>
            <a:cxnLst/>
            <a:rect l="l" t="t" r="r" b="b"/>
            <a:pathLst>
              <a:path w="762000" h="978535">
                <a:moveTo>
                  <a:pt x="761999" y="597408"/>
                </a:moveTo>
                <a:lnTo>
                  <a:pt x="0" y="597408"/>
                </a:lnTo>
                <a:lnTo>
                  <a:pt x="380999" y="978408"/>
                </a:lnTo>
                <a:lnTo>
                  <a:pt x="761999" y="597408"/>
                </a:lnTo>
                <a:close/>
              </a:path>
              <a:path w="762000" h="978535">
                <a:moveTo>
                  <a:pt x="571499" y="0"/>
                </a:moveTo>
                <a:lnTo>
                  <a:pt x="190500" y="0"/>
                </a:lnTo>
                <a:lnTo>
                  <a:pt x="190500" y="597408"/>
                </a:lnTo>
                <a:lnTo>
                  <a:pt x="571499" y="597408"/>
                </a:lnTo>
                <a:lnTo>
                  <a:pt x="571499" y="0"/>
                </a:lnTo>
                <a:close/>
              </a:path>
            </a:pathLst>
          </a:custGeom>
          <a:solidFill>
            <a:srgbClr val="006FC0"/>
          </a:solidFill>
        </p:spPr>
        <p:txBody>
          <a:bodyPr wrap="square" lIns="0" tIns="0" rIns="0" bIns="0" rtlCol="0"/>
          <a:lstStyle/>
          <a:p>
            <a:endParaRPr/>
          </a:p>
        </p:txBody>
      </p:sp>
      <p:sp>
        <p:nvSpPr>
          <p:cNvPr id="4" name="object 4"/>
          <p:cNvSpPr/>
          <p:nvPr/>
        </p:nvSpPr>
        <p:spPr>
          <a:xfrm>
            <a:off x="6192139" y="3037332"/>
            <a:ext cx="876300" cy="1035685"/>
          </a:xfrm>
          <a:custGeom>
            <a:avLst/>
            <a:gdLst/>
            <a:ahLst/>
            <a:cxnLst/>
            <a:rect l="l" t="t" r="r" b="b"/>
            <a:pathLst>
              <a:path w="876300" h="1035685">
                <a:moveTo>
                  <a:pt x="652144" y="0"/>
                </a:moveTo>
                <a:lnTo>
                  <a:pt x="223900" y="0"/>
                </a:lnTo>
                <a:lnTo>
                  <a:pt x="223900" y="597407"/>
                </a:lnTo>
                <a:lnTo>
                  <a:pt x="0" y="597407"/>
                </a:lnTo>
                <a:lnTo>
                  <a:pt x="438022" y="1035430"/>
                </a:lnTo>
                <a:lnTo>
                  <a:pt x="478154" y="995298"/>
                </a:lnTo>
                <a:lnTo>
                  <a:pt x="438022" y="995298"/>
                </a:lnTo>
                <a:lnTo>
                  <a:pt x="68452" y="625728"/>
                </a:lnTo>
                <a:lnTo>
                  <a:pt x="252222" y="625728"/>
                </a:lnTo>
                <a:lnTo>
                  <a:pt x="252222" y="28320"/>
                </a:lnTo>
                <a:lnTo>
                  <a:pt x="652144" y="28320"/>
                </a:lnTo>
                <a:lnTo>
                  <a:pt x="652144" y="0"/>
                </a:lnTo>
                <a:close/>
              </a:path>
              <a:path w="876300" h="1035685">
                <a:moveTo>
                  <a:pt x="652144" y="28320"/>
                </a:moveTo>
                <a:lnTo>
                  <a:pt x="623824" y="28320"/>
                </a:lnTo>
                <a:lnTo>
                  <a:pt x="623824" y="625728"/>
                </a:lnTo>
                <a:lnTo>
                  <a:pt x="807592" y="625728"/>
                </a:lnTo>
                <a:lnTo>
                  <a:pt x="438022" y="995298"/>
                </a:lnTo>
                <a:lnTo>
                  <a:pt x="478154" y="995298"/>
                </a:lnTo>
                <a:lnTo>
                  <a:pt x="876045" y="597407"/>
                </a:lnTo>
                <a:lnTo>
                  <a:pt x="652144" y="597407"/>
                </a:lnTo>
                <a:lnTo>
                  <a:pt x="652144" y="28320"/>
                </a:lnTo>
                <a:close/>
              </a:path>
              <a:path w="876300" h="1035685">
                <a:moveTo>
                  <a:pt x="614299" y="37845"/>
                </a:moveTo>
                <a:lnTo>
                  <a:pt x="261747" y="37845"/>
                </a:lnTo>
                <a:lnTo>
                  <a:pt x="261747" y="635253"/>
                </a:lnTo>
                <a:lnTo>
                  <a:pt x="91186" y="635253"/>
                </a:lnTo>
                <a:lnTo>
                  <a:pt x="438022" y="981963"/>
                </a:lnTo>
                <a:lnTo>
                  <a:pt x="451362" y="968628"/>
                </a:lnTo>
                <a:lnTo>
                  <a:pt x="438022" y="968628"/>
                </a:lnTo>
                <a:lnTo>
                  <a:pt x="114046" y="644651"/>
                </a:lnTo>
                <a:lnTo>
                  <a:pt x="271145" y="644651"/>
                </a:lnTo>
                <a:lnTo>
                  <a:pt x="271145" y="47243"/>
                </a:lnTo>
                <a:lnTo>
                  <a:pt x="614299" y="47243"/>
                </a:lnTo>
                <a:lnTo>
                  <a:pt x="614299" y="37845"/>
                </a:lnTo>
                <a:close/>
              </a:path>
              <a:path w="876300" h="1035685">
                <a:moveTo>
                  <a:pt x="614299" y="47243"/>
                </a:moveTo>
                <a:lnTo>
                  <a:pt x="604901" y="47243"/>
                </a:lnTo>
                <a:lnTo>
                  <a:pt x="604901" y="644651"/>
                </a:lnTo>
                <a:lnTo>
                  <a:pt x="762000" y="644651"/>
                </a:lnTo>
                <a:lnTo>
                  <a:pt x="438022" y="968628"/>
                </a:lnTo>
                <a:lnTo>
                  <a:pt x="451362" y="968628"/>
                </a:lnTo>
                <a:lnTo>
                  <a:pt x="784860" y="635253"/>
                </a:lnTo>
                <a:lnTo>
                  <a:pt x="614299" y="635253"/>
                </a:lnTo>
                <a:lnTo>
                  <a:pt x="614299" y="47243"/>
                </a:lnTo>
                <a:close/>
              </a:path>
            </a:pathLst>
          </a:custGeom>
          <a:solidFill>
            <a:srgbClr val="00AFEF"/>
          </a:solidFill>
        </p:spPr>
        <p:txBody>
          <a:bodyPr wrap="square" lIns="0" tIns="0" rIns="0" bIns="0" rtlCol="0"/>
          <a:lstStyle/>
          <a:p>
            <a:endParaRPr/>
          </a:p>
        </p:txBody>
      </p:sp>
      <p:sp>
        <p:nvSpPr>
          <p:cNvPr id="5" name="object 5"/>
          <p:cNvSpPr/>
          <p:nvPr/>
        </p:nvSpPr>
        <p:spPr>
          <a:xfrm>
            <a:off x="4344161" y="3365753"/>
            <a:ext cx="762000" cy="978535"/>
          </a:xfrm>
          <a:custGeom>
            <a:avLst/>
            <a:gdLst/>
            <a:ahLst/>
            <a:cxnLst/>
            <a:rect l="l" t="t" r="r" b="b"/>
            <a:pathLst>
              <a:path w="762000" h="978535">
                <a:moveTo>
                  <a:pt x="762000" y="597408"/>
                </a:moveTo>
                <a:lnTo>
                  <a:pt x="0" y="597408"/>
                </a:lnTo>
                <a:lnTo>
                  <a:pt x="381000" y="978408"/>
                </a:lnTo>
                <a:lnTo>
                  <a:pt x="762000" y="597408"/>
                </a:lnTo>
                <a:close/>
              </a:path>
              <a:path w="762000" h="978535">
                <a:moveTo>
                  <a:pt x="571500" y="0"/>
                </a:moveTo>
                <a:lnTo>
                  <a:pt x="190500" y="0"/>
                </a:lnTo>
                <a:lnTo>
                  <a:pt x="190500" y="597408"/>
                </a:lnTo>
                <a:lnTo>
                  <a:pt x="571500" y="597408"/>
                </a:lnTo>
                <a:lnTo>
                  <a:pt x="571500" y="0"/>
                </a:lnTo>
                <a:close/>
              </a:path>
            </a:pathLst>
          </a:custGeom>
          <a:solidFill>
            <a:srgbClr val="006FC0"/>
          </a:solidFill>
        </p:spPr>
        <p:txBody>
          <a:bodyPr wrap="square" lIns="0" tIns="0" rIns="0" bIns="0" rtlCol="0"/>
          <a:lstStyle/>
          <a:p>
            <a:endParaRPr/>
          </a:p>
        </p:txBody>
      </p:sp>
      <p:sp>
        <p:nvSpPr>
          <p:cNvPr id="6" name="object 6"/>
          <p:cNvSpPr/>
          <p:nvPr/>
        </p:nvSpPr>
        <p:spPr>
          <a:xfrm>
            <a:off x="4287139" y="3342132"/>
            <a:ext cx="876300" cy="1035685"/>
          </a:xfrm>
          <a:custGeom>
            <a:avLst/>
            <a:gdLst/>
            <a:ahLst/>
            <a:cxnLst/>
            <a:rect l="l" t="t" r="r" b="b"/>
            <a:pathLst>
              <a:path w="876300" h="1035685">
                <a:moveTo>
                  <a:pt x="652145" y="0"/>
                </a:moveTo>
                <a:lnTo>
                  <a:pt x="223900" y="0"/>
                </a:lnTo>
                <a:lnTo>
                  <a:pt x="223900" y="597407"/>
                </a:lnTo>
                <a:lnTo>
                  <a:pt x="0" y="597407"/>
                </a:lnTo>
                <a:lnTo>
                  <a:pt x="438023" y="1035430"/>
                </a:lnTo>
                <a:lnTo>
                  <a:pt x="478154" y="995298"/>
                </a:lnTo>
                <a:lnTo>
                  <a:pt x="438023" y="995298"/>
                </a:lnTo>
                <a:lnTo>
                  <a:pt x="68452" y="625728"/>
                </a:lnTo>
                <a:lnTo>
                  <a:pt x="252222" y="625728"/>
                </a:lnTo>
                <a:lnTo>
                  <a:pt x="252222" y="28320"/>
                </a:lnTo>
                <a:lnTo>
                  <a:pt x="652145" y="28320"/>
                </a:lnTo>
                <a:lnTo>
                  <a:pt x="652145" y="0"/>
                </a:lnTo>
                <a:close/>
              </a:path>
              <a:path w="876300" h="1035685">
                <a:moveTo>
                  <a:pt x="652145" y="28320"/>
                </a:moveTo>
                <a:lnTo>
                  <a:pt x="623824" y="28320"/>
                </a:lnTo>
                <a:lnTo>
                  <a:pt x="623824" y="625728"/>
                </a:lnTo>
                <a:lnTo>
                  <a:pt x="807593" y="625728"/>
                </a:lnTo>
                <a:lnTo>
                  <a:pt x="438023" y="995298"/>
                </a:lnTo>
                <a:lnTo>
                  <a:pt x="478154" y="995298"/>
                </a:lnTo>
                <a:lnTo>
                  <a:pt x="876046" y="597407"/>
                </a:lnTo>
                <a:lnTo>
                  <a:pt x="652145" y="597407"/>
                </a:lnTo>
                <a:lnTo>
                  <a:pt x="652145" y="28320"/>
                </a:lnTo>
                <a:close/>
              </a:path>
              <a:path w="876300" h="1035685">
                <a:moveTo>
                  <a:pt x="614299" y="37845"/>
                </a:moveTo>
                <a:lnTo>
                  <a:pt x="261747" y="37845"/>
                </a:lnTo>
                <a:lnTo>
                  <a:pt x="261747" y="635253"/>
                </a:lnTo>
                <a:lnTo>
                  <a:pt x="91186" y="635253"/>
                </a:lnTo>
                <a:lnTo>
                  <a:pt x="438023" y="981963"/>
                </a:lnTo>
                <a:lnTo>
                  <a:pt x="451362" y="968628"/>
                </a:lnTo>
                <a:lnTo>
                  <a:pt x="438023" y="968628"/>
                </a:lnTo>
                <a:lnTo>
                  <a:pt x="114046" y="644651"/>
                </a:lnTo>
                <a:lnTo>
                  <a:pt x="271145" y="644651"/>
                </a:lnTo>
                <a:lnTo>
                  <a:pt x="271145" y="47243"/>
                </a:lnTo>
                <a:lnTo>
                  <a:pt x="614299" y="47243"/>
                </a:lnTo>
                <a:lnTo>
                  <a:pt x="614299" y="37845"/>
                </a:lnTo>
                <a:close/>
              </a:path>
              <a:path w="876300" h="1035685">
                <a:moveTo>
                  <a:pt x="614299" y="47243"/>
                </a:moveTo>
                <a:lnTo>
                  <a:pt x="604901" y="47243"/>
                </a:lnTo>
                <a:lnTo>
                  <a:pt x="604901" y="644651"/>
                </a:lnTo>
                <a:lnTo>
                  <a:pt x="762000" y="644651"/>
                </a:lnTo>
                <a:lnTo>
                  <a:pt x="438023" y="968628"/>
                </a:lnTo>
                <a:lnTo>
                  <a:pt x="451362" y="968628"/>
                </a:lnTo>
                <a:lnTo>
                  <a:pt x="784860" y="635253"/>
                </a:lnTo>
                <a:lnTo>
                  <a:pt x="614299" y="635253"/>
                </a:lnTo>
                <a:lnTo>
                  <a:pt x="614299" y="47243"/>
                </a:lnTo>
                <a:close/>
              </a:path>
            </a:pathLst>
          </a:custGeom>
          <a:solidFill>
            <a:srgbClr val="00AFEF"/>
          </a:solidFill>
        </p:spPr>
        <p:txBody>
          <a:bodyPr wrap="square" lIns="0" tIns="0" rIns="0" bIns="0" rtlCol="0"/>
          <a:lstStyle/>
          <a:p>
            <a:endParaRPr/>
          </a:p>
        </p:txBody>
      </p:sp>
      <p:sp>
        <p:nvSpPr>
          <p:cNvPr id="7" name="object 7"/>
          <p:cNvSpPr/>
          <p:nvPr/>
        </p:nvSpPr>
        <p:spPr>
          <a:xfrm>
            <a:off x="838961" y="2210561"/>
            <a:ext cx="762000" cy="978535"/>
          </a:xfrm>
          <a:custGeom>
            <a:avLst/>
            <a:gdLst/>
            <a:ahLst/>
            <a:cxnLst/>
            <a:rect l="l" t="t" r="r" b="b"/>
            <a:pathLst>
              <a:path w="762000" h="978535">
                <a:moveTo>
                  <a:pt x="762000" y="597408"/>
                </a:moveTo>
                <a:lnTo>
                  <a:pt x="0" y="597408"/>
                </a:lnTo>
                <a:lnTo>
                  <a:pt x="381000" y="978408"/>
                </a:lnTo>
                <a:lnTo>
                  <a:pt x="762000" y="597408"/>
                </a:lnTo>
                <a:close/>
              </a:path>
              <a:path w="762000" h="978535">
                <a:moveTo>
                  <a:pt x="571500" y="0"/>
                </a:moveTo>
                <a:lnTo>
                  <a:pt x="190500" y="0"/>
                </a:lnTo>
                <a:lnTo>
                  <a:pt x="190500" y="597408"/>
                </a:lnTo>
                <a:lnTo>
                  <a:pt x="571500" y="597408"/>
                </a:lnTo>
                <a:lnTo>
                  <a:pt x="571500" y="0"/>
                </a:lnTo>
                <a:close/>
              </a:path>
            </a:pathLst>
          </a:custGeom>
          <a:solidFill>
            <a:srgbClr val="006FC0"/>
          </a:solidFill>
        </p:spPr>
        <p:txBody>
          <a:bodyPr wrap="square" lIns="0" tIns="0" rIns="0" bIns="0" rtlCol="0"/>
          <a:lstStyle/>
          <a:p>
            <a:endParaRPr/>
          </a:p>
        </p:txBody>
      </p:sp>
      <p:sp>
        <p:nvSpPr>
          <p:cNvPr id="8" name="object 8"/>
          <p:cNvSpPr/>
          <p:nvPr/>
        </p:nvSpPr>
        <p:spPr>
          <a:xfrm>
            <a:off x="781938" y="2186939"/>
            <a:ext cx="876300" cy="1035685"/>
          </a:xfrm>
          <a:custGeom>
            <a:avLst/>
            <a:gdLst/>
            <a:ahLst/>
            <a:cxnLst/>
            <a:rect l="l" t="t" r="r" b="b"/>
            <a:pathLst>
              <a:path w="876300" h="1035685">
                <a:moveTo>
                  <a:pt x="652145" y="0"/>
                </a:moveTo>
                <a:lnTo>
                  <a:pt x="223901" y="0"/>
                </a:lnTo>
                <a:lnTo>
                  <a:pt x="223901" y="597408"/>
                </a:lnTo>
                <a:lnTo>
                  <a:pt x="0" y="597408"/>
                </a:lnTo>
                <a:lnTo>
                  <a:pt x="438023" y="1035431"/>
                </a:lnTo>
                <a:lnTo>
                  <a:pt x="478155" y="995299"/>
                </a:lnTo>
                <a:lnTo>
                  <a:pt x="438023" y="995299"/>
                </a:lnTo>
                <a:lnTo>
                  <a:pt x="68427" y="625729"/>
                </a:lnTo>
                <a:lnTo>
                  <a:pt x="252247" y="625729"/>
                </a:lnTo>
                <a:lnTo>
                  <a:pt x="252247" y="28321"/>
                </a:lnTo>
                <a:lnTo>
                  <a:pt x="652145" y="28321"/>
                </a:lnTo>
                <a:lnTo>
                  <a:pt x="652145" y="0"/>
                </a:lnTo>
                <a:close/>
              </a:path>
              <a:path w="876300" h="1035685">
                <a:moveTo>
                  <a:pt x="652145" y="28321"/>
                </a:moveTo>
                <a:lnTo>
                  <a:pt x="623824" y="28321"/>
                </a:lnTo>
                <a:lnTo>
                  <a:pt x="623824" y="625729"/>
                </a:lnTo>
                <a:lnTo>
                  <a:pt x="807593" y="625729"/>
                </a:lnTo>
                <a:lnTo>
                  <a:pt x="438023" y="995299"/>
                </a:lnTo>
                <a:lnTo>
                  <a:pt x="478155" y="995299"/>
                </a:lnTo>
                <a:lnTo>
                  <a:pt x="876046" y="597408"/>
                </a:lnTo>
                <a:lnTo>
                  <a:pt x="652145" y="597408"/>
                </a:lnTo>
                <a:lnTo>
                  <a:pt x="652145" y="28321"/>
                </a:lnTo>
                <a:close/>
              </a:path>
              <a:path w="876300" h="1035685">
                <a:moveTo>
                  <a:pt x="614299" y="37846"/>
                </a:moveTo>
                <a:lnTo>
                  <a:pt x="261696" y="37846"/>
                </a:lnTo>
                <a:lnTo>
                  <a:pt x="261696" y="635254"/>
                </a:lnTo>
                <a:lnTo>
                  <a:pt x="91236" y="635254"/>
                </a:lnTo>
                <a:lnTo>
                  <a:pt x="438023" y="981963"/>
                </a:lnTo>
                <a:lnTo>
                  <a:pt x="451362" y="968629"/>
                </a:lnTo>
                <a:lnTo>
                  <a:pt x="438023" y="968629"/>
                </a:lnTo>
                <a:lnTo>
                  <a:pt x="114045" y="644651"/>
                </a:lnTo>
                <a:lnTo>
                  <a:pt x="271145" y="644651"/>
                </a:lnTo>
                <a:lnTo>
                  <a:pt x="271145" y="47244"/>
                </a:lnTo>
                <a:lnTo>
                  <a:pt x="614299" y="47244"/>
                </a:lnTo>
                <a:lnTo>
                  <a:pt x="614299" y="37846"/>
                </a:lnTo>
                <a:close/>
              </a:path>
              <a:path w="876300" h="1035685">
                <a:moveTo>
                  <a:pt x="614299" y="47244"/>
                </a:moveTo>
                <a:lnTo>
                  <a:pt x="604901" y="47244"/>
                </a:lnTo>
                <a:lnTo>
                  <a:pt x="604901" y="644651"/>
                </a:lnTo>
                <a:lnTo>
                  <a:pt x="761999" y="644651"/>
                </a:lnTo>
                <a:lnTo>
                  <a:pt x="438023" y="968629"/>
                </a:lnTo>
                <a:lnTo>
                  <a:pt x="451362" y="968629"/>
                </a:lnTo>
                <a:lnTo>
                  <a:pt x="784860" y="635254"/>
                </a:lnTo>
                <a:lnTo>
                  <a:pt x="614299" y="635254"/>
                </a:lnTo>
                <a:lnTo>
                  <a:pt x="614299" y="47244"/>
                </a:lnTo>
                <a:close/>
              </a:path>
            </a:pathLst>
          </a:custGeom>
          <a:solidFill>
            <a:srgbClr val="00AFEF"/>
          </a:solidFill>
        </p:spPr>
        <p:txBody>
          <a:bodyPr wrap="square" lIns="0" tIns="0" rIns="0" bIns="0" rtlCol="0"/>
          <a:lstStyle/>
          <a:p>
            <a:endParaRPr/>
          </a:p>
        </p:txBody>
      </p:sp>
      <p:sp>
        <p:nvSpPr>
          <p:cNvPr id="9" name="object 9"/>
          <p:cNvSpPr/>
          <p:nvPr/>
        </p:nvSpPr>
        <p:spPr>
          <a:xfrm>
            <a:off x="1143000" y="685800"/>
            <a:ext cx="1600200" cy="462280"/>
          </a:xfrm>
          <a:custGeom>
            <a:avLst/>
            <a:gdLst/>
            <a:ahLst/>
            <a:cxnLst/>
            <a:rect l="l" t="t" r="r" b="b"/>
            <a:pathLst>
              <a:path w="1600200" h="462280">
                <a:moveTo>
                  <a:pt x="0" y="461772"/>
                </a:moveTo>
                <a:lnTo>
                  <a:pt x="1600200" y="461772"/>
                </a:lnTo>
                <a:lnTo>
                  <a:pt x="1600200" y="0"/>
                </a:lnTo>
                <a:lnTo>
                  <a:pt x="0" y="0"/>
                </a:lnTo>
                <a:lnTo>
                  <a:pt x="0" y="461772"/>
                </a:lnTo>
                <a:close/>
              </a:path>
            </a:pathLst>
          </a:custGeom>
          <a:solidFill>
            <a:srgbClr val="FFFFFF"/>
          </a:solidFill>
        </p:spPr>
        <p:txBody>
          <a:bodyPr wrap="square" lIns="0" tIns="0" rIns="0" bIns="0" rtlCol="0"/>
          <a:lstStyle/>
          <a:p>
            <a:endParaRPr/>
          </a:p>
        </p:txBody>
      </p:sp>
      <p:sp>
        <p:nvSpPr>
          <p:cNvPr id="10" name="object 10"/>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75" dirty="0"/>
              <a:t>PAS</a:t>
            </a:r>
            <a:r>
              <a:rPr spc="-125" dirty="0"/>
              <a:t> </a:t>
            </a:r>
            <a:r>
              <a:rPr spc="-120" dirty="0"/>
              <a:t>stain</a:t>
            </a:r>
          </a:p>
        </p:txBody>
      </p:sp>
      <p:sp>
        <p:nvSpPr>
          <p:cNvPr id="11" name="object 11"/>
          <p:cNvSpPr txBox="1"/>
          <p:nvPr/>
        </p:nvSpPr>
        <p:spPr>
          <a:xfrm>
            <a:off x="4401820" y="6174542"/>
            <a:ext cx="555625" cy="533400"/>
          </a:xfrm>
          <a:prstGeom prst="rect">
            <a:avLst/>
          </a:prstGeom>
        </p:spPr>
        <p:txBody>
          <a:bodyPr vert="horz" wrap="square" lIns="0" tIns="103505" rIns="0" bIns="0" rtlCol="0">
            <a:spAutoFit/>
          </a:bodyPr>
          <a:lstStyle/>
          <a:p>
            <a:pPr marL="73025">
              <a:lnSpc>
                <a:spcPct val="100000"/>
              </a:lnSpc>
              <a:spcBef>
                <a:spcPts val="815"/>
              </a:spcBef>
            </a:pPr>
            <a:r>
              <a:rPr sz="2800" b="1" spc="-5" dirty="0">
                <a:solidFill>
                  <a:srgbClr val="FFFFFF"/>
                </a:solidFill>
                <a:latin typeface="Tahoma"/>
                <a:cs typeface="Tahoma"/>
              </a:rPr>
              <a:t>6B</a:t>
            </a:r>
            <a:endParaRPr sz="2800">
              <a:latin typeface="Tahoma"/>
              <a:cs typeface="Tahom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0600" y="685800"/>
            <a:ext cx="7278624" cy="52578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61644" y="656844"/>
            <a:ext cx="7336790" cy="5316220"/>
          </a:xfrm>
          <a:custGeom>
            <a:avLst/>
            <a:gdLst/>
            <a:ahLst/>
            <a:cxnLst/>
            <a:rect l="l" t="t" r="r" b="b"/>
            <a:pathLst>
              <a:path w="7336790" h="5316220">
                <a:moveTo>
                  <a:pt x="0" y="5315711"/>
                </a:moveTo>
                <a:lnTo>
                  <a:pt x="7336535" y="5315711"/>
                </a:lnTo>
                <a:lnTo>
                  <a:pt x="7336535" y="0"/>
                </a:lnTo>
                <a:lnTo>
                  <a:pt x="0" y="0"/>
                </a:lnTo>
                <a:lnTo>
                  <a:pt x="0" y="5315711"/>
                </a:lnTo>
                <a:close/>
              </a:path>
            </a:pathLst>
          </a:custGeom>
          <a:ln w="57912">
            <a:solidFill>
              <a:srgbClr val="FFFFFF"/>
            </a:solidFill>
          </a:ln>
        </p:spPr>
        <p:txBody>
          <a:bodyPr wrap="square" lIns="0" tIns="0" rIns="0" bIns="0" rtlCol="0"/>
          <a:lstStyle/>
          <a:p>
            <a:endParaRPr/>
          </a:p>
        </p:txBody>
      </p:sp>
      <p:sp>
        <p:nvSpPr>
          <p:cNvPr id="4" name="object 4"/>
          <p:cNvSpPr txBox="1"/>
          <p:nvPr/>
        </p:nvSpPr>
        <p:spPr>
          <a:xfrm>
            <a:off x="4401820" y="6174542"/>
            <a:ext cx="555625" cy="533400"/>
          </a:xfrm>
          <a:prstGeom prst="rect">
            <a:avLst/>
          </a:prstGeom>
        </p:spPr>
        <p:txBody>
          <a:bodyPr vert="horz" wrap="square" lIns="0" tIns="103505" rIns="0" bIns="0" rtlCol="0">
            <a:spAutoFit/>
          </a:bodyPr>
          <a:lstStyle/>
          <a:p>
            <a:pPr marL="73025">
              <a:lnSpc>
                <a:spcPct val="100000"/>
              </a:lnSpc>
              <a:spcBef>
                <a:spcPts val="815"/>
              </a:spcBef>
            </a:pPr>
            <a:r>
              <a:rPr sz="2800" b="1" spc="-5" dirty="0">
                <a:solidFill>
                  <a:srgbClr val="FFFFFF"/>
                </a:solidFill>
                <a:latin typeface="Tahoma"/>
                <a:cs typeface="Tahoma"/>
              </a:rPr>
              <a:t>7B</a:t>
            </a:r>
            <a:endParaRPr sz="2800">
              <a:latin typeface="Tahoma"/>
              <a:cs typeface="Tahom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0600" y="457200"/>
            <a:ext cx="7239000" cy="56388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449953" y="6220262"/>
            <a:ext cx="507365" cy="487680"/>
          </a:xfrm>
          <a:prstGeom prst="rect">
            <a:avLst/>
          </a:prstGeom>
        </p:spPr>
        <p:txBody>
          <a:bodyPr vert="horz" wrap="square" lIns="0" tIns="57785" rIns="0" bIns="0" rtlCol="0">
            <a:spAutoFit/>
          </a:bodyPr>
          <a:lstStyle/>
          <a:p>
            <a:pPr marL="25400">
              <a:lnSpc>
                <a:spcPct val="100000"/>
              </a:lnSpc>
              <a:spcBef>
                <a:spcPts val="455"/>
              </a:spcBef>
            </a:pPr>
            <a:r>
              <a:rPr sz="2800" b="1" spc="-5" dirty="0">
                <a:solidFill>
                  <a:srgbClr val="FFFFFF"/>
                </a:solidFill>
                <a:latin typeface="Tahoma"/>
                <a:cs typeface="Tahoma"/>
              </a:rPr>
              <a:t>8B</a:t>
            </a:r>
            <a:endParaRPr sz="2800">
              <a:latin typeface="Tahoma"/>
              <a:cs typeface="Tahom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685799"/>
            <a:ext cx="8305800" cy="52578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449953" y="6220262"/>
            <a:ext cx="507365" cy="487680"/>
          </a:xfrm>
          <a:prstGeom prst="rect">
            <a:avLst/>
          </a:prstGeom>
        </p:spPr>
        <p:txBody>
          <a:bodyPr vert="horz" wrap="square" lIns="0" tIns="57785" rIns="0" bIns="0" rtlCol="0">
            <a:spAutoFit/>
          </a:bodyPr>
          <a:lstStyle/>
          <a:p>
            <a:pPr marL="25400">
              <a:lnSpc>
                <a:spcPct val="100000"/>
              </a:lnSpc>
              <a:spcBef>
                <a:spcPts val="455"/>
              </a:spcBef>
            </a:pPr>
            <a:r>
              <a:rPr sz="2800" b="1" spc="-5" dirty="0">
                <a:solidFill>
                  <a:srgbClr val="FFFFFF"/>
                </a:solidFill>
                <a:latin typeface="Tahoma"/>
                <a:cs typeface="Tahoma"/>
              </a:rPr>
              <a:t>9B</a:t>
            </a:r>
            <a:endParaRPr sz="2800">
              <a:latin typeface="Tahoma"/>
              <a:cs typeface="Tahom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8380476" cy="553821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180578" y="1765045"/>
            <a:ext cx="513715" cy="2590165"/>
          </a:xfrm>
          <a:custGeom>
            <a:avLst/>
            <a:gdLst/>
            <a:ahLst/>
            <a:cxnLst/>
            <a:rect l="l" t="t" r="r" b="b"/>
            <a:pathLst>
              <a:path w="513715" h="2590165">
                <a:moveTo>
                  <a:pt x="389636" y="0"/>
                </a:moveTo>
                <a:lnTo>
                  <a:pt x="125729" y="551688"/>
                </a:lnTo>
                <a:lnTo>
                  <a:pt x="244348" y="566038"/>
                </a:lnTo>
                <a:lnTo>
                  <a:pt x="0" y="2571749"/>
                </a:lnTo>
                <a:lnTo>
                  <a:pt x="150368" y="2590165"/>
                </a:lnTo>
                <a:lnTo>
                  <a:pt x="394843" y="584453"/>
                </a:lnTo>
                <a:lnTo>
                  <a:pt x="510343" y="584453"/>
                </a:lnTo>
                <a:lnTo>
                  <a:pt x="389636" y="0"/>
                </a:lnTo>
                <a:close/>
              </a:path>
              <a:path w="513715" h="2590165">
                <a:moveTo>
                  <a:pt x="510343" y="584453"/>
                </a:moveTo>
                <a:lnTo>
                  <a:pt x="394843" y="584453"/>
                </a:lnTo>
                <a:lnTo>
                  <a:pt x="513333" y="598931"/>
                </a:lnTo>
                <a:lnTo>
                  <a:pt x="510343" y="584453"/>
                </a:lnTo>
                <a:close/>
              </a:path>
            </a:pathLst>
          </a:custGeom>
          <a:solidFill>
            <a:srgbClr val="006FC0"/>
          </a:solidFill>
        </p:spPr>
        <p:txBody>
          <a:bodyPr wrap="square" lIns="0" tIns="0" rIns="0" bIns="0" rtlCol="0"/>
          <a:lstStyle/>
          <a:p>
            <a:endParaRPr/>
          </a:p>
        </p:txBody>
      </p:sp>
      <p:sp>
        <p:nvSpPr>
          <p:cNvPr id="4" name="object 4"/>
          <p:cNvSpPr/>
          <p:nvPr/>
        </p:nvSpPr>
        <p:spPr>
          <a:xfrm>
            <a:off x="8153781" y="1690370"/>
            <a:ext cx="570865" cy="2691765"/>
          </a:xfrm>
          <a:custGeom>
            <a:avLst/>
            <a:gdLst/>
            <a:ahLst/>
            <a:cxnLst/>
            <a:rect l="l" t="t" r="r" b="b"/>
            <a:pathLst>
              <a:path w="570865" h="2691765">
                <a:moveTo>
                  <a:pt x="425576" y="0"/>
                </a:moveTo>
                <a:lnTo>
                  <a:pt x="116459" y="646049"/>
                </a:lnTo>
                <a:lnTo>
                  <a:pt x="244475" y="661669"/>
                </a:lnTo>
                <a:lnTo>
                  <a:pt x="0" y="2667380"/>
                </a:lnTo>
                <a:lnTo>
                  <a:pt x="198120" y="2691510"/>
                </a:lnTo>
                <a:lnTo>
                  <a:pt x="202034" y="2659379"/>
                </a:lnTo>
                <a:lnTo>
                  <a:pt x="172974" y="2659379"/>
                </a:lnTo>
                <a:lnTo>
                  <a:pt x="32130" y="2642235"/>
                </a:lnTo>
                <a:lnTo>
                  <a:pt x="276478" y="636524"/>
                </a:lnTo>
                <a:lnTo>
                  <a:pt x="159766" y="622300"/>
                </a:lnTo>
                <a:lnTo>
                  <a:pt x="414654" y="89534"/>
                </a:lnTo>
                <a:lnTo>
                  <a:pt x="444074" y="89534"/>
                </a:lnTo>
                <a:lnTo>
                  <a:pt x="425576" y="0"/>
                </a:lnTo>
                <a:close/>
              </a:path>
              <a:path w="570865" h="2691765">
                <a:moveTo>
                  <a:pt x="417449" y="653795"/>
                </a:moveTo>
                <a:lnTo>
                  <a:pt x="172974" y="2659379"/>
                </a:lnTo>
                <a:lnTo>
                  <a:pt x="202034" y="2659379"/>
                </a:lnTo>
                <a:lnTo>
                  <a:pt x="442468" y="685800"/>
                </a:lnTo>
                <a:lnTo>
                  <a:pt x="567256" y="685800"/>
                </a:lnTo>
                <a:lnTo>
                  <a:pt x="563583" y="668019"/>
                </a:lnTo>
                <a:lnTo>
                  <a:pt x="534162" y="668019"/>
                </a:lnTo>
                <a:lnTo>
                  <a:pt x="417449" y="653795"/>
                </a:lnTo>
                <a:close/>
              </a:path>
              <a:path w="570865" h="2691765">
                <a:moveTo>
                  <a:pt x="410972" y="119379"/>
                </a:moveTo>
                <a:lnTo>
                  <a:pt x="174244" y="614426"/>
                </a:lnTo>
                <a:lnTo>
                  <a:pt x="287147" y="628268"/>
                </a:lnTo>
                <a:lnTo>
                  <a:pt x="42799" y="2633853"/>
                </a:lnTo>
                <a:lnTo>
                  <a:pt x="164592" y="2648711"/>
                </a:lnTo>
                <a:lnTo>
                  <a:pt x="165892" y="2638043"/>
                </a:lnTo>
                <a:lnTo>
                  <a:pt x="156337" y="2638043"/>
                </a:lnTo>
                <a:lnTo>
                  <a:pt x="53467" y="2625471"/>
                </a:lnTo>
                <a:lnTo>
                  <a:pt x="297815" y="619887"/>
                </a:lnTo>
                <a:lnTo>
                  <a:pt x="188595" y="606551"/>
                </a:lnTo>
                <a:lnTo>
                  <a:pt x="407416" y="149225"/>
                </a:lnTo>
                <a:lnTo>
                  <a:pt x="417135" y="149225"/>
                </a:lnTo>
                <a:lnTo>
                  <a:pt x="410972" y="119379"/>
                </a:lnTo>
                <a:close/>
              </a:path>
              <a:path w="570865" h="2691765">
                <a:moveTo>
                  <a:pt x="400685" y="632332"/>
                </a:moveTo>
                <a:lnTo>
                  <a:pt x="156337" y="2638043"/>
                </a:lnTo>
                <a:lnTo>
                  <a:pt x="165892" y="2638043"/>
                </a:lnTo>
                <a:lnTo>
                  <a:pt x="409067" y="643001"/>
                </a:lnTo>
                <a:lnTo>
                  <a:pt x="488061" y="643001"/>
                </a:lnTo>
                <a:lnTo>
                  <a:pt x="400685" y="632332"/>
                </a:lnTo>
                <a:close/>
              </a:path>
              <a:path w="570865" h="2691765">
                <a:moveTo>
                  <a:pt x="567256" y="685800"/>
                </a:moveTo>
                <a:lnTo>
                  <a:pt x="442468" y="685800"/>
                </a:lnTo>
                <a:lnTo>
                  <a:pt x="570484" y="701420"/>
                </a:lnTo>
                <a:lnTo>
                  <a:pt x="567256" y="685800"/>
                </a:lnTo>
                <a:close/>
              </a:path>
              <a:path w="570865" h="2691765">
                <a:moveTo>
                  <a:pt x="444074" y="89534"/>
                </a:moveTo>
                <a:lnTo>
                  <a:pt x="414654" y="89534"/>
                </a:lnTo>
                <a:lnTo>
                  <a:pt x="534162" y="668019"/>
                </a:lnTo>
                <a:lnTo>
                  <a:pt x="563583" y="668019"/>
                </a:lnTo>
                <a:lnTo>
                  <a:pt x="444074" y="89534"/>
                </a:lnTo>
                <a:close/>
              </a:path>
              <a:path w="570865" h="2691765">
                <a:moveTo>
                  <a:pt x="488061" y="643001"/>
                </a:moveTo>
                <a:lnTo>
                  <a:pt x="409067" y="643001"/>
                </a:lnTo>
                <a:lnTo>
                  <a:pt x="521970" y="656843"/>
                </a:lnTo>
                <a:lnTo>
                  <a:pt x="519661" y="645667"/>
                </a:lnTo>
                <a:lnTo>
                  <a:pt x="509904" y="645667"/>
                </a:lnTo>
                <a:lnTo>
                  <a:pt x="488061" y="643001"/>
                </a:lnTo>
                <a:close/>
              </a:path>
              <a:path w="570865" h="2691765">
                <a:moveTo>
                  <a:pt x="417135" y="149225"/>
                </a:moveTo>
                <a:lnTo>
                  <a:pt x="407416" y="149225"/>
                </a:lnTo>
                <a:lnTo>
                  <a:pt x="509904" y="645667"/>
                </a:lnTo>
                <a:lnTo>
                  <a:pt x="519661" y="645667"/>
                </a:lnTo>
                <a:lnTo>
                  <a:pt x="417135" y="149225"/>
                </a:lnTo>
                <a:close/>
              </a:path>
            </a:pathLst>
          </a:custGeom>
          <a:solidFill>
            <a:srgbClr val="00AFEF"/>
          </a:solidFill>
        </p:spPr>
        <p:txBody>
          <a:bodyPr wrap="square" lIns="0" tIns="0" rIns="0" bIns="0" rtlCol="0"/>
          <a:lstStyle/>
          <a:p>
            <a:endParaRPr/>
          </a:p>
        </p:txBody>
      </p:sp>
      <p:sp>
        <p:nvSpPr>
          <p:cNvPr id="5" name="object 5"/>
          <p:cNvSpPr/>
          <p:nvPr/>
        </p:nvSpPr>
        <p:spPr>
          <a:xfrm>
            <a:off x="2586227" y="644905"/>
            <a:ext cx="514984" cy="1987550"/>
          </a:xfrm>
          <a:custGeom>
            <a:avLst/>
            <a:gdLst/>
            <a:ahLst/>
            <a:cxnLst/>
            <a:rect l="l" t="t" r="r" b="b"/>
            <a:pathLst>
              <a:path w="514985" h="1987550">
                <a:moveTo>
                  <a:pt x="453644" y="0"/>
                </a:moveTo>
                <a:lnTo>
                  <a:pt x="228092" y="397383"/>
                </a:lnTo>
                <a:lnTo>
                  <a:pt x="299720" y="411226"/>
                </a:lnTo>
                <a:lnTo>
                  <a:pt x="0" y="1959737"/>
                </a:lnTo>
                <a:lnTo>
                  <a:pt x="143256" y="1987423"/>
                </a:lnTo>
                <a:lnTo>
                  <a:pt x="442976" y="439039"/>
                </a:lnTo>
                <a:lnTo>
                  <a:pt x="512740" y="439039"/>
                </a:lnTo>
                <a:lnTo>
                  <a:pt x="453644" y="0"/>
                </a:lnTo>
                <a:close/>
              </a:path>
              <a:path w="514985" h="1987550">
                <a:moveTo>
                  <a:pt x="512740" y="439039"/>
                </a:moveTo>
                <a:lnTo>
                  <a:pt x="442976" y="439039"/>
                </a:lnTo>
                <a:lnTo>
                  <a:pt x="514604" y="452882"/>
                </a:lnTo>
                <a:lnTo>
                  <a:pt x="512740" y="439039"/>
                </a:lnTo>
                <a:close/>
              </a:path>
            </a:pathLst>
          </a:custGeom>
          <a:solidFill>
            <a:srgbClr val="006FC0"/>
          </a:solidFill>
        </p:spPr>
        <p:txBody>
          <a:bodyPr wrap="square" lIns="0" tIns="0" rIns="0" bIns="0" rtlCol="0"/>
          <a:lstStyle/>
          <a:p>
            <a:endParaRPr/>
          </a:p>
        </p:txBody>
      </p:sp>
      <p:sp>
        <p:nvSpPr>
          <p:cNvPr id="6" name="object 6"/>
          <p:cNvSpPr/>
          <p:nvPr/>
        </p:nvSpPr>
        <p:spPr>
          <a:xfrm>
            <a:off x="2558160" y="571119"/>
            <a:ext cx="570865" cy="2089785"/>
          </a:xfrm>
          <a:custGeom>
            <a:avLst/>
            <a:gdLst/>
            <a:ahLst/>
            <a:cxnLst/>
            <a:rect l="l" t="t" r="r" b="b"/>
            <a:pathLst>
              <a:path w="570864" h="2089785">
                <a:moveTo>
                  <a:pt x="495934" y="0"/>
                </a:moveTo>
                <a:lnTo>
                  <a:pt x="218820" y="488441"/>
                </a:lnTo>
                <a:lnTo>
                  <a:pt x="299593" y="504063"/>
                </a:lnTo>
                <a:lnTo>
                  <a:pt x="0" y="2052573"/>
                </a:lnTo>
                <a:lnTo>
                  <a:pt x="190245" y="2089403"/>
                </a:lnTo>
                <a:lnTo>
                  <a:pt x="196784" y="2055621"/>
                </a:lnTo>
                <a:lnTo>
                  <a:pt x="167512" y="2055621"/>
                </a:lnTo>
                <a:lnTo>
                  <a:pt x="33655" y="2029714"/>
                </a:lnTo>
                <a:lnTo>
                  <a:pt x="333375" y="481329"/>
                </a:lnTo>
                <a:lnTo>
                  <a:pt x="263651" y="467740"/>
                </a:lnTo>
                <a:lnTo>
                  <a:pt x="478789" y="88518"/>
                </a:lnTo>
                <a:lnTo>
                  <a:pt x="507853" y="88518"/>
                </a:lnTo>
                <a:lnTo>
                  <a:pt x="495934" y="0"/>
                </a:lnTo>
                <a:close/>
              </a:path>
              <a:path w="570864" h="2089785">
                <a:moveTo>
                  <a:pt x="467232" y="507110"/>
                </a:moveTo>
                <a:lnTo>
                  <a:pt x="167512" y="2055621"/>
                </a:lnTo>
                <a:lnTo>
                  <a:pt x="196784" y="2055621"/>
                </a:lnTo>
                <a:lnTo>
                  <a:pt x="489965" y="540892"/>
                </a:lnTo>
                <a:lnTo>
                  <a:pt x="568761" y="540892"/>
                </a:lnTo>
                <a:lnTo>
                  <a:pt x="566042" y="520700"/>
                </a:lnTo>
                <a:lnTo>
                  <a:pt x="536956" y="520700"/>
                </a:lnTo>
                <a:lnTo>
                  <a:pt x="467232" y="507110"/>
                </a:lnTo>
                <a:close/>
              </a:path>
              <a:path w="570864" h="2089785">
                <a:moveTo>
                  <a:pt x="473075" y="117982"/>
                </a:moveTo>
                <a:lnTo>
                  <a:pt x="278511" y="460882"/>
                </a:lnTo>
                <a:lnTo>
                  <a:pt x="344677" y="473709"/>
                </a:lnTo>
                <a:lnTo>
                  <a:pt x="44957" y="2022093"/>
                </a:lnTo>
                <a:lnTo>
                  <a:pt x="159893" y="2044445"/>
                </a:lnTo>
                <a:lnTo>
                  <a:pt x="162080" y="2033142"/>
                </a:lnTo>
                <a:lnTo>
                  <a:pt x="152272" y="2033142"/>
                </a:lnTo>
                <a:lnTo>
                  <a:pt x="56133" y="2014601"/>
                </a:lnTo>
                <a:lnTo>
                  <a:pt x="355853" y="466089"/>
                </a:lnTo>
                <a:lnTo>
                  <a:pt x="293496" y="454025"/>
                </a:lnTo>
                <a:lnTo>
                  <a:pt x="467359" y="147573"/>
                </a:lnTo>
                <a:lnTo>
                  <a:pt x="477056" y="147573"/>
                </a:lnTo>
                <a:lnTo>
                  <a:pt x="473075" y="117982"/>
                </a:lnTo>
                <a:close/>
              </a:path>
              <a:path w="570864" h="2089785">
                <a:moveTo>
                  <a:pt x="451993" y="484631"/>
                </a:moveTo>
                <a:lnTo>
                  <a:pt x="152272" y="2033142"/>
                </a:lnTo>
                <a:lnTo>
                  <a:pt x="162080" y="2033142"/>
                </a:lnTo>
                <a:lnTo>
                  <a:pt x="459613" y="495934"/>
                </a:lnTo>
                <a:lnTo>
                  <a:pt x="510411" y="495934"/>
                </a:lnTo>
                <a:lnTo>
                  <a:pt x="451993" y="484631"/>
                </a:lnTo>
                <a:close/>
              </a:path>
              <a:path w="570864" h="2089785">
                <a:moveTo>
                  <a:pt x="568761" y="540892"/>
                </a:moveTo>
                <a:lnTo>
                  <a:pt x="489965" y="540892"/>
                </a:lnTo>
                <a:lnTo>
                  <a:pt x="570864" y="556513"/>
                </a:lnTo>
                <a:lnTo>
                  <a:pt x="568761" y="540892"/>
                </a:lnTo>
                <a:close/>
              </a:path>
              <a:path w="570864" h="2089785">
                <a:moveTo>
                  <a:pt x="507853" y="88518"/>
                </a:moveTo>
                <a:lnTo>
                  <a:pt x="478789" y="88518"/>
                </a:lnTo>
                <a:lnTo>
                  <a:pt x="536956" y="520700"/>
                </a:lnTo>
                <a:lnTo>
                  <a:pt x="566042" y="520700"/>
                </a:lnTo>
                <a:lnTo>
                  <a:pt x="507853" y="88518"/>
                </a:lnTo>
                <a:close/>
              </a:path>
              <a:path w="570864" h="2089785">
                <a:moveTo>
                  <a:pt x="510411" y="495934"/>
                </a:moveTo>
                <a:lnTo>
                  <a:pt x="459613" y="495934"/>
                </a:lnTo>
                <a:lnTo>
                  <a:pt x="525652" y="508761"/>
                </a:lnTo>
                <a:lnTo>
                  <a:pt x="524029" y="496696"/>
                </a:lnTo>
                <a:lnTo>
                  <a:pt x="514350" y="496696"/>
                </a:lnTo>
                <a:lnTo>
                  <a:pt x="510411" y="495934"/>
                </a:lnTo>
                <a:close/>
              </a:path>
              <a:path w="570864" h="2089785">
                <a:moveTo>
                  <a:pt x="477056" y="147573"/>
                </a:moveTo>
                <a:lnTo>
                  <a:pt x="467359" y="147573"/>
                </a:lnTo>
                <a:lnTo>
                  <a:pt x="514350" y="496696"/>
                </a:lnTo>
                <a:lnTo>
                  <a:pt x="524029" y="496696"/>
                </a:lnTo>
                <a:lnTo>
                  <a:pt x="477056" y="147573"/>
                </a:lnTo>
                <a:close/>
              </a:path>
            </a:pathLst>
          </a:custGeom>
          <a:solidFill>
            <a:srgbClr val="00AFEF"/>
          </a:solidFill>
        </p:spPr>
        <p:txBody>
          <a:bodyPr wrap="square" lIns="0" tIns="0" rIns="0" bIns="0" rtlCol="0"/>
          <a:lstStyle/>
          <a:p>
            <a:endParaRPr/>
          </a:p>
        </p:txBody>
      </p:sp>
      <p:sp>
        <p:nvSpPr>
          <p:cNvPr id="7" name="object 7"/>
          <p:cNvSpPr/>
          <p:nvPr/>
        </p:nvSpPr>
        <p:spPr>
          <a:xfrm>
            <a:off x="5998464" y="1158875"/>
            <a:ext cx="1087755" cy="2781300"/>
          </a:xfrm>
          <a:custGeom>
            <a:avLst/>
            <a:gdLst/>
            <a:ahLst/>
            <a:cxnLst/>
            <a:rect l="l" t="t" r="r" b="b"/>
            <a:pathLst>
              <a:path w="1087754" h="2781300">
                <a:moveTo>
                  <a:pt x="1087501" y="0"/>
                </a:moveTo>
                <a:lnTo>
                  <a:pt x="737362" y="437641"/>
                </a:lnTo>
                <a:lnTo>
                  <a:pt x="821436" y="468249"/>
                </a:lnTo>
                <a:lnTo>
                  <a:pt x="0" y="2719578"/>
                </a:lnTo>
                <a:lnTo>
                  <a:pt x="168148" y="2780919"/>
                </a:lnTo>
                <a:lnTo>
                  <a:pt x="989457" y="529589"/>
                </a:lnTo>
                <a:lnTo>
                  <a:pt x="1074297" y="529589"/>
                </a:lnTo>
                <a:lnTo>
                  <a:pt x="1087501" y="0"/>
                </a:lnTo>
                <a:close/>
              </a:path>
              <a:path w="1087754" h="2781300">
                <a:moveTo>
                  <a:pt x="1074297" y="529589"/>
                </a:moveTo>
                <a:lnTo>
                  <a:pt x="989457" y="529589"/>
                </a:lnTo>
                <a:lnTo>
                  <a:pt x="1073531" y="560324"/>
                </a:lnTo>
                <a:lnTo>
                  <a:pt x="1074297" y="529589"/>
                </a:lnTo>
                <a:close/>
              </a:path>
            </a:pathLst>
          </a:custGeom>
          <a:solidFill>
            <a:srgbClr val="006FC0"/>
          </a:solidFill>
        </p:spPr>
        <p:txBody>
          <a:bodyPr wrap="square" lIns="0" tIns="0" rIns="0" bIns="0" rtlCol="0"/>
          <a:lstStyle/>
          <a:p>
            <a:endParaRPr/>
          </a:p>
        </p:txBody>
      </p:sp>
      <p:sp>
        <p:nvSpPr>
          <p:cNvPr id="8" name="object 8"/>
          <p:cNvSpPr/>
          <p:nvPr/>
        </p:nvSpPr>
        <p:spPr>
          <a:xfrm>
            <a:off x="5967729" y="1088136"/>
            <a:ext cx="1144270" cy="2882900"/>
          </a:xfrm>
          <a:custGeom>
            <a:avLst/>
            <a:gdLst/>
            <a:ahLst/>
            <a:cxnLst/>
            <a:rect l="l" t="t" r="r" b="b"/>
            <a:pathLst>
              <a:path w="1144270" h="2882900">
                <a:moveTo>
                  <a:pt x="1144016" y="0"/>
                </a:moveTo>
                <a:lnTo>
                  <a:pt x="728472" y="519429"/>
                </a:lnTo>
                <a:lnTo>
                  <a:pt x="821309" y="553338"/>
                </a:lnTo>
                <a:lnTo>
                  <a:pt x="0" y="2804541"/>
                </a:lnTo>
                <a:lnTo>
                  <a:pt x="213106" y="2882391"/>
                </a:lnTo>
                <a:lnTo>
                  <a:pt x="226591" y="2845435"/>
                </a:lnTo>
                <a:lnTo>
                  <a:pt x="195961" y="2845435"/>
                </a:lnTo>
                <a:lnTo>
                  <a:pt x="36830" y="2787396"/>
                </a:lnTo>
                <a:lnTo>
                  <a:pt x="858266" y="536193"/>
                </a:lnTo>
                <a:lnTo>
                  <a:pt x="775970" y="506094"/>
                </a:lnTo>
                <a:lnTo>
                  <a:pt x="1113154" y="84836"/>
                </a:lnTo>
                <a:lnTo>
                  <a:pt x="1141909" y="84836"/>
                </a:lnTo>
                <a:lnTo>
                  <a:pt x="1144016" y="0"/>
                </a:lnTo>
                <a:close/>
              </a:path>
              <a:path w="1144270" h="2882900">
                <a:moveTo>
                  <a:pt x="1017397" y="594233"/>
                </a:moveTo>
                <a:lnTo>
                  <a:pt x="195961" y="2845435"/>
                </a:lnTo>
                <a:lnTo>
                  <a:pt x="226591" y="2845435"/>
                </a:lnTo>
                <a:lnTo>
                  <a:pt x="1034542" y="631189"/>
                </a:lnTo>
                <a:lnTo>
                  <a:pt x="1128344" y="631189"/>
                </a:lnTo>
                <a:lnTo>
                  <a:pt x="1128518" y="624204"/>
                </a:lnTo>
                <a:lnTo>
                  <a:pt x="1099693" y="624204"/>
                </a:lnTo>
                <a:lnTo>
                  <a:pt x="1017397" y="594233"/>
                </a:lnTo>
                <a:close/>
              </a:path>
              <a:path w="1144270" h="2882900">
                <a:moveTo>
                  <a:pt x="1102741" y="113029"/>
                </a:moveTo>
                <a:lnTo>
                  <a:pt x="791845" y="501650"/>
                </a:lnTo>
                <a:lnTo>
                  <a:pt x="870585" y="530478"/>
                </a:lnTo>
                <a:lnTo>
                  <a:pt x="49149" y="2781681"/>
                </a:lnTo>
                <a:lnTo>
                  <a:pt x="190246" y="2833116"/>
                </a:lnTo>
                <a:lnTo>
                  <a:pt x="194741" y="2820796"/>
                </a:lnTo>
                <a:lnTo>
                  <a:pt x="184531" y="2820797"/>
                </a:lnTo>
                <a:lnTo>
                  <a:pt x="61468" y="2775966"/>
                </a:lnTo>
                <a:lnTo>
                  <a:pt x="882903" y="524763"/>
                </a:lnTo>
                <a:lnTo>
                  <a:pt x="807720" y="497204"/>
                </a:lnTo>
                <a:lnTo>
                  <a:pt x="1092453" y="141350"/>
                </a:lnTo>
                <a:lnTo>
                  <a:pt x="1102039" y="141350"/>
                </a:lnTo>
                <a:lnTo>
                  <a:pt x="1102741" y="113029"/>
                </a:lnTo>
                <a:close/>
              </a:path>
              <a:path w="1144270" h="2882900">
                <a:moveTo>
                  <a:pt x="1005967" y="569594"/>
                </a:moveTo>
                <a:lnTo>
                  <a:pt x="184531" y="2820797"/>
                </a:lnTo>
                <a:lnTo>
                  <a:pt x="194741" y="2820796"/>
                </a:lnTo>
                <a:lnTo>
                  <a:pt x="1011681" y="581913"/>
                </a:lnTo>
                <a:lnTo>
                  <a:pt x="1039730" y="581913"/>
                </a:lnTo>
                <a:lnTo>
                  <a:pt x="1005967" y="569594"/>
                </a:lnTo>
                <a:close/>
              </a:path>
              <a:path w="1144270" h="2882900">
                <a:moveTo>
                  <a:pt x="1128344" y="631189"/>
                </a:moveTo>
                <a:lnTo>
                  <a:pt x="1034542" y="631189"/>
                </a:lnTo>
                <a:lnTo>
                  <a:pt x="1127505" y="664972"/>
                </a:lnTo>
                <a:lnTo>
                  <a:pt x="1128344" y="631189"/>
                </a:lnTo>
                <a:close/>
              </a:path>
              <a:path w="1144270" h="2882900">
                <a:moveTo>
                  <a:pt x="1141909" y="84836"/>
                </a:moveTo>
                <a:lnTo>
                  <a:pt x="1113154" y="84836"/>
                </a:lnTo>
                <a:lnTo>
                  <a:pt x="1099693" y="624204"/>
                </a:lnTo>
                <a:lnTo>
                  <a:pt x="1128518" y="624204"/>
                </a:lnTo>
                <a:lnTo>
                  <a:pt x="1141909" y="84836"/>
                </a:lnTo>
                <a:close/>
              </a:path>
              <a:path w="1144270" h="2882900">
                <a:moveTo>
                  <a:pt x="1039730" y="581913"/>
                </a:moveTo>
                <a:lnTo>
                  <a:pt x="1011681" y="581913"/>
                </a:lnTo>
                <a:lnTo>
                  <a:pt x="1090422" y="610615"/>
                </a:lnTo>
                <a:lnTo>
                  <a:pt x="1090758" y="597026"/>
                </a:lnTo>
                <a:lnTo>
                  <a:pt x="1081151" y="597026"/>
                </a:lnTo>
                <a:lnTo>
                  <a:pt x="1039730" y="581913"/>
                </a:lnTo>
                <a:close/>
              </a:path>
              <a:path w="1144270" h="2882900">
                <a:moveTo>
                  <a:pt x="1102039" y="141350"/>
                </a:moveTo>
                <a:lnTo>
                  <a:pt x="1092453" y="141350"/>
                </a:lnTo>
                <a:lnTo>
                  <a:pt x="1081151" y="597026"/>
                </a:lnTo>
                <a:lnTo>
                  <a:pt x="1090758" y="597026"/>
                </a:lnTo>
                <a:lnTo>
                  <a:pt x="1102039" y="141350"/>
                </a:lnTo>
                <a:close/>
              </a:path>
            </a:pathLst>
          </a:custGeom>
          <a:solidFill>
            <a:srgbClr val="00AFEF"/>
          </a:solidFill>
        </p:spPr>
        <p:txBody>
          <a:bodyPr wrap="square" lIns="0" tIns="0" rIns="0" bIns="0" rtlCol="0"/>
          <a:lstStyle/>
          <a:p>
            <a:endParaRPr/>
          </a:p>
        </p:txBody>
      </p:sp>
      <p:sp>
        <p:nvSpPr>
          <p:cNvPr id="9" name="object 9"/>
          <p:cNvSpPr txBox="1"/>
          <p:nvPr/>
        </p:nvSpPr>
        <p:spPr>
          <a:xfrm>
            <a:off x="4501388" y="6299510"/>
            <a:ext cx="828675" cy="381000"/>
          </a:xfrm>
          <a:prstGeom prst="rect">
            <a:avLst/>
          </a:prstGeom>
        </p:spPr>
        <p:txBody>
          <a:bodyPr vert="horz" wrap="square" lIns="0" tIns="0" rIns="0" bIns="0" rtlCol="0">
            <a:spAutoFit/>
          </a:bodyPr>
          <a:lstStyle/>
          <a:p>
            <a:pPr marL="12700">
              <a:lnSpc>
                <a:spcPts val="2980"/>
              </a:lnSpc>
            </a:pPr>
            <a:r>
              <a:rPr sz="2800" b="1" spc="-5" dirty="0">
                <a:solidFill>
                  <a:srgbClr val="FFFFFF"/>
                </a:solidFill>
                <a:latin typeface="Tahoma"/>
                <a:cs typeface="Tahoma"/>
              </a:rPr>
              <a:t>10</a:t>
            </a:r>
            <a:r>
              <a:rPr sz="2800" b="1" spc="-75" dirty="0">
                <a:solidFill>
                  <a:srgbClr val="FFFFFF"/>
                </a:solidFill>
                <a:latin typeface="Tahoma"/>
                <a:cs typeface="Tahoma"/>
              </a:rPr>
              <a:t> </a:t>
            </a:r>
            <a:r>
              <a:rPr sz="2800" b="1" spc="-5" dirty="0">
                <a:solidFill>
                  <a:srgbClr val="FFFFFF"/>
                </a:solidFill>
                <a:latin typeface="Tahoma"/>
                <a:cs typeface="Tahoma"/>
              </a:rPr>
              <a:t>B</a:t>
            </a:r>
            <a:endParaRPr sz="2800">
              <a:latin typeface="Tahoma"/>
              <a:cs typeface="Tahom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91200" y="838200"/>
            <a:ext cx="3048000" cy="5334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685800"/>
            <a:ext cx="4953000" cy="5463540"/>
          </a:xfrm>
          <a:custGeom>
            <a:avLst/>
            <a:gdLst/>
            <a:ahLst/>
            <a:cxnLst/>
            <a:rect l="l" t="t" r="r" b="b"/>
            <a:pathLst>
              <a:path w="4953000" h="5463540">
                <a:moveTo>
                  <a:pt x="0" y="5463540"/>
                </a:moveTo>
                <a:lnTo>
                  <a:pt x="4953000" y="5463540"/>
                </a:lnTo>
                <a:lnTo>
                  <a:pt x="4953000" y="0"/>
                </a:lnTo>
                <a:lnTo>
                  <a:pt x="0" y="0"/>
                </a:lnTo>
                <a:lnTo>
                  <a:pt x="0" y="5463540"/>
                </a:lnTo>
                <a:close/>
              </a:path>
            </a:pathLst>
          </a:custGeom>
          <a:solidFill>
            <a:srgbClr val="441D60"/>
          </a:solidFill>
        </p:spPr>
        <p:txBody>
          <a:bodyPr wrap="square" lIns="0" tIns="0" rIns="0" bIns="0" rtlCol="0"/>
          <a:lstStyle/>
          <a:p>
            <a:endParaRPr/>
          </a:p>
        </p:txBody>
      </p:sp>
      <p:sp>
        <p:nvSpPr>
          <p:cNvPr id="4" name="object 4"/>
          <p:cNvSpPr txBox="1">
            <a:spLocks noGrp="1"/>
          </p:cNvSpPr>
          <p:nvPr>
            <p:ph type="title"/>
          </p:nvPr>
        </p:nvSpPr>
        <p:spPr>
          <a:xfrm>
            <a:off x="535940" y="698246"/>
            <a:ext cx="3406140" cy="584200"/>
          </a:xfrm>
          <a:prstGeom prst="rect">
            <a:avLst/>
          </a:prstGeom>
        </p:spPr>
        <p:txBody>
          <a:bodyPr vert="horz" wrap="square" lIns="0" tIns="0" rIns="0" bIns="0" rtlCol="0">
            <a:spAutoFit/>
          </a:bodyPr>
          <a:lstStyle/>
          <a:p>
            <a:pPr marL="12700">
              <a:lnSpc>
                <a:spcPct val="100000"/>
              </a:lnSpc>
              <a:tabLst>
                <a:tab pos="2143760" algn="l"/>
              </a:tabLst>
            </a:pPr>
            <a:r>
              <a:rPr sz="3600" spc="-70" dirty="0">
                <a:solidFill>
                  <a:srgbClr val="FFFFFF"/>
                </a:solidFill>
              </a:rPr>
              <a:t>S</a:t>
            </a:r>
            <a:r>
              <a:rPr sz="3600" spc="-40" dirty="0">
                <a:solidFill>
                  <a:srgbClr val="FFFFFF"/>
                </a:solidFill>
              </a:rPr>
              <a:t>e</a:t>
            </a:r>
            <a:r>
              <a:rPr sz="3600" spc="-150" dirty="0">
                <a:solidFill>
                  <a:srgbClr val="FFFFFF"/>
                </a:solidFill>
              </a:rPr>
              <a:t>b</a:t>
            </a:r>
            <a:r>
              <a:rPr sz="3600" spc="-260" dirty="0">
                <a:solidFill>
                  <a:srgbClr val="FFFFFF"/>
                </a:solidFill>
              </a:rPr>
              <a:t>a</a:t>
            </a:r>
            <a:r>
              <a:rPr sz="3600" spc="-70" dirty="0">
                <a:solidFill>
                  <a:srgbClr val="FFFFFF"/>
                </a:solidFill>
              </a:rPr>
              <a:t>ceou</a:t>
            </a:r>
            <a:r>
              <a:rPr sz="3600" spc="-55" dirty="0">
                <a:solidFill>
                  <a:srgbClr val="FFFFFF"/>
                </a:solidFill>
              </a:rPr>
              <a:t>s</a:t>
            </a:r>
            <a:r>
              <a:rPr sz="3600" dirty="0">
                <a:solidFill>
                  <a:srgbClr val="FFFFFF"/>
                </a:solidFill>
              </a:rPr>
              <a:t>	</a:t>
            </a:r>
            <a:r>
              <a:rPr sz="3600" spc="-290" dirty="0">
                <a:solidFill>
                  <a:srgbClr val="FFFFFF"/>
                </a:solidFill>
              </a:rPr>
              <a:t>g</a:t>
            </a:r>
            <a:r>
              <a:rPr sz="3600" spc="-145" dirty="0">
                <a:solidFill>
                  <a:srgbClr val="FFFFFF"/>
                </a:solidFill>
              </a:rPr>
              <a:t>l</a:t>
            </a:r>
            <a:r>
              <a:rPr sz="3600" spc="-260" dirty="0">
                <a:solidFill>
                  <a:srgbClr val="FFFFFF"/>
                </a:solidFill>
              </a:rPr>
              <a:t>a</a:t>
            </a:r>
            <a:r>
              <a:rPr sz="3600" spc="-175" dirty="0">
                <a:solidFill>
                  <a:srgbClr val="FFFFFF"/>
                </a:solidFill>
              </a:rPr>
              <a:t>nds:</a:t>
            </a:r>
            <a:endParaRPr sz="3600"/>
          </a:p>
        </p:txBody>
      </p:sp>
      <p:sp>
        <p:nvSpPr>
          <p:cNvPr id="6" name="object 6"/>
          <p:cNvSpPr txBox="1"/>
          <p:nvPr/>
        </p:nvSpPr>
        <p:spPr>
          <a:xfrm>
            <a:off x="1051356" y="5669287"/>
            <a:ext cx="643255" cy="381000"/>
          </a:xfrm>
          <a:prstGeom prst="rect">
            <a:avLst/>
          </a:prstGeom>
        </p:spPr>
        <p:txBody>
          <a:bodyPr vert="horz" wrap="square" lIns="0" tIns="0" rIns="0" bIns="0" rtlCol="0">
            <a:spAutoFit/>
          </a:bodyPr>
          <a:lstStyle/>
          <a:p>
            <a:pPr marL="12700">
              <a:lnSpc>
                <a:spcPts val="2780"/>
              </a:lnSpc>
            </a:pPr>
            <a:r>
              <a:rPr sz="2800" b="1" spc="-125" dirty="0">
                <a:solidFill>
                  <a:srgbClr val="FFFFFF"/>
                </a:solidFill>
                <a:latin typeface="Cambria"/>
                <a:cs typeface="Cambria"/>
              </a:rPr>
              <a:t>hair</a:t>
            </a:r>
            <a:endParaRPr sz="2800">
              <a:latin typeface="Cambria"/>
              <a:cs typeface="Cambria"/>
            </a:endParaRPr>
          </a:p>
        </p:txBody>
      </p:sp>
      <p:sp>
        <p:nvSpPr>
          <p:cNvPr id="7" name="object 7"/>
          <p:cNvSpPr txBox="1"/>
          <p:nvPr/>
        </p:nvSpPr>
        <p:spPr>
          <a:xfrm>
            <a:off x="2147061" y="5669287"/>
            <a:ext cx="1409700" cy="381000"/>
          </a:xfrm>
          <a:prstGeom prst="rect">
            <a:avLst/>
          </a:prstGeom>
        </p:spPr>
        <p:txBody>
          <a:bodyPr vert="horz" wrap="square" lIns="0" tIns="0" rIns="0" bIns="0" rtlCol="0">
            <a:spAutoFit/>
          </a:bodyPr>
          <a:lstStyle/>
          <a:p>
            <a:pPr marL="12700">
              <a:lnSpc>
                <a:spcPts val="2780"/>
              </a:lnSpc>
            </a:pPr>
            <a:r>
              <a:rPr sz="2800" b="1" spc="-15" dirty="0">
                <a:solidFill>
                  <a:srgbClr val="FFFFFF"/>
                </a:solidFill>
                <a:latin typeface="Cambria"/>
                <a:cs typeface="Cambria"/>
              </a:rPr>
              <a:t>f</a:t>
            </a:r>
            <a:r>
              <a:rPr sz="2800" b="1" spc="-65" dirty="0">
                <a:solidFill>
                  <a:srgbClr val="FFFFFF"/>
                </a:solidFill>
                <a:latin typeface="Cambria"/>
                <a:cs typeface="Cambria"/>
              </a:rPr>
              <a:t>o</a:t>
            </a:r>
            <a:r>
              <a:rPr sz="2800" b="1" spc="-50" dirty="0">
                <a:solidFill>
                  <a:srgbClr val="FFFFFF"/>
                </a:solidFill>
                <a:latin typeface="Cambria"/>
                <a:cs typeface="Cambria"/>
              </a:rPr>
              <a:t>l</a:t>
            </a:r>
            <a:r>
              <a:rPr sz="2800" b="1" spc="-20" dirty="0">
                <a:solidFill>
                  <a:srgbClr val="FFFFFF"/>
                </a:solidFill>
                <a:latin typeface="Cambria"/>
                <a:cs typeface="Cambria"/>
              </a:rPr>
              <a:t>i</a:t>
            </a:r>
            <a:r>
              <a:rPr sz="2800" b="1" spc="-35" dirty="0">
                <a:solidFill>
                  <a:srgbClr val="FFFFFF"/>
                </a:solidFill>
                <a:latin typeface="Cambria"/>
                <a:cs typeface="Cambria"/>
              </a:rPr>
              <a:t>c</a:t>
            </a:r>
            <a:r>
              <a:rPr sz="2800" b="1" spc="-114" dirty="0">
                <a:solidFill>
                  <a:srgbClr val="FFFFFF"/>
                </a:solidFill>
                <a:latin typeface="Cambria"/>
                <a:cs typeface="Cambria"/>
              </a:rPr>
              <a:t>u</a:t>
            </a:r>
            <a:r>
              <a:rPr sz="2800" b="1" spc="-75" dirty="0">
                <a:solidFill>
                  <a:srgbClr val="FFFFFF"/>
                </a:solidFill>
                <a:latin typeface="Cambria"/>
                <a:cs typeface="Cambria"/>
              </a:rPr>
              <a:t>l</a:t>
            </a:r>
            <a:r>
              <a:rPr sz="2800" b="1" spc="-145" dirty="0">
                <a:solidFill>
                  <a:srgbClr val="FFFFFF"/>
                </a:solidFill>
                <a:latin typeface="Cambria"/>
                <a:cs typeface="Cambria"/>
              </a:rPr>
              <a:t>e</a:t>
            </a:r>
            <a:r>
              <a:rPr sz="2800" b="1" spc="-160" dirty="0">
                <a:solidFill>
                  <a:srgbClr val="FFFFFF"/>
                </a:solidFill>
                <a:latin typeface="Cambria"/>
                <a:cs typeface="Cambria"/>
              </a:rPr>
              <a:t>s</a:t>
            </a:r>
            <a:r>
              <a:rPr sz="2800" b="1" spc="20" dirty="0">
                <a:solidFill>
                  <a:srgbClr val="FFFFFF"/>
                </a:solidFill>
                <a:latin typeface="Cambria"/>
                <a:cs typeface="Cambria"/>
              </a:rPr>
              <a:t>.</a:t>
            </a:r>
            <a:endParaRPr sz="2800">
              <a:latin typeface="Cambria"/>
              <a:cs typeface="Cambria"/>
            </a:endParaRPr>
          </a:p>
        </p:txBody>
      </p:sp>
      <p:sp>
        <p:nvSpPr>
          <p:cNvPr id="8" name="object 8"/>
          <p:cNvSpPr txBox="1"/>
          <p:nvPr/>
        </p:nvSpPr>
        <p:spPr>
          <a:xfrm>
            <a:off x="3820795" y="5669287"/>
            <a:ext cx="699770" cy="381000"/>
          </a:xfrm>
          <a:prstGeom prst="rect">
            <a:avLst/>
          </a:prstGeom>
        </p:spPr>
        <p:txBody>
          <a:bodyPr vert="horz" wrap="square" lIns="0" tIns="0" rIns="0" bIns="0" rtlCol="0">
            <a:spAutoFit/>
          </a:bodyPr>
          <a:lstStyle/>
          <a:p>
            <a:pPr marL="12700">
              <a:lnSpc>
                <a:spcPts val="2780"/>
              </a:lnSpc>
            </a:pPr>
            <a:r>
              <a:rPr sz="2800" b="1" spc="185" dirty="0">
                <a:solidFill>
                  <a:srgbClr val="FFC000"/>
                </a:solidFill>
                <a:latin typeface="Cambria"/>
                <a:cs typeface="Cambria"/>
              </a:rPr>
              <a:t>T/F</a:t>
            </a:r>
            <a:endParaRPr sz="2800">
              <a:latin typeface="Cambria"/>
              <a:cs typeface="Cambria"/>
            </a:endParaRPr>
          </a:p>
        </p:txBody>
      </p:sp>
      <p:sp>
        <p:nvSpPr>
          <p:cNvPr id="5" name="object 5"/>
          <p:cNvSpPr txBox="1"/>
          <p:nvPr/>
        </p:nvSpPr>
        <p:spPr>
          <a:xfrm>
            <a:off x="535940" y="1601470"/>
            <a:ext cx="4757420" cy="4022090"/>
          </a:xfrm>
          <a:prstGeom prst="rect">
            <a:avLst/>
          </a:prstGeom>
        </p:spPr>
        <p:txBody>
          <a:bodyPr vert="horz" wrap="square" lIns="0" tIns="0" rIns="0" bIns="0" rtlCol="0">
            <a:spAutoFit/>
          </a:bodyPr>
          <a:lstStyle/>
          <a:p>
            <a:pPr marL="527685" indent="-514984">
              <a:lnSpc>
                <a:spcPct val="100000"/>
              </a:lnSpc>
              <a:buAutoNum type="arabicPeriod"/>
              <a:tabLst>
                <a:tab pos="527685" algn="l"/>
                <a:tab pos="528320" algn="l"/>
              </a:tabLst>
            </a:pPr>
            <a:r>
              <a:rPr sz="2800" b="1" spc="-70" dirty="0">
                <a:solidFill>
                  <a:srgbClr val="FFFFFF"/>
                </a:solidFill>
                <a:latin typeface="Cambria"/>
                <a:cs typeface="Cambria"/>
              </a:rPr>
              <a:t>Are </a:t>
            </a:r>
            <a:r>
              <a:rPr sz="2800" b="1" spc="-80" dirty="0">
                <a:solidFill>
                  <a:srgbClr val="FFFFFF"/>
                </a:solidFill>
                <a:latin typeface="Cambria"/>
                <a:cs typeface="Cambria"/>
              </a:rPr>
              <a:t>classified </a:t>
            </a:r>
            <a:r>
              <a:rPr sz="2800" b="1" spc="-140" dirty="0">
                <a:solidFill>
                  <a:srgbClr val="FFFFFF"/>
                </a:solidFill>
                <a:latin typeface="Cambria"/>
                <a:cs typeface="Cambria"/>
              </a:rPr>
              <a:t>as </a:t>
            </a:r>
            <a:r>
              <a:rPr sz="2800" b="1" spc="20" dirty="0">
                <a:solidFill>
                  <a:srgbClr val="FFFFFF"/>
                </a:solidFill>
                <a:latin typeface="Cambria"/>
                <a:cs typeface="Cambria"/>
              </a:rPr>
              <a:t> </a:t>
            </a:r>
            <a:r>
              <a:rPr sz="2800" b="1" spc="-125" dirty="0">
                <a:solidFill>
                  <a:srgbClr val="FFFFFF"/>
                </a:solidFill>
                <a:latin typeface="Cambria"/>
                <a:cs typeface="Cambria"/>
              </a:rPr>
              <a:t>compound</a:t>
            </a:r>
            <a:endParaRPr sz="2800">
              <a:latin typeface="Cambria"/>
              <a:cs typeface="Cambria"/>
            </a:endParaRPr>
          </a:p>
          <a:p>
            <a:pPr marL="527685">
              <a:lnSpc>
                <a:spcPct val="100000"/>
              </a:lnSpc>
              <a:tabLst>
                <a:tab pos="3996690" algn="l"/>
              </a:tabLst>
            </a:pPr>
            <a:r>
              <a:rPr sz="2800" b="1" spc="-90" dirty="0">
                <a:solidFill>
                  <a:srgbClr val="FFFFFF"/>
                </a:solidFill>
                <a:latin typeface="Cambria"/>
                <a:cs typeface="Cambria"/>
              </a:rPr>
              <a:t>tubulo-acinar</a:t>
            </a:r>
            <a:r>
              <a:rPr sz="2800" b="1" spc="170" dirty="0">
                <a:solidFill>
                  <a:srgbClr val="FFFFFF"/>
                </a:solidFill>
                <a:latin typeface="Cambria"/>
                <a:cs typeface="Cambria"/>
              </a:rPr>
              <a:t> </a:t>
            </a:r>
            <a:r>
              <a:rPr sz="2800" b="1" spc="-85" dirty="0">
                <a:solidFill>
                  <a:srgbClr val="FFFFFF"/>
                </a:solidFill>
                <a:latin typeface="Cambria"/>
                <a:cs typeface="Cambria"/>
              </a:rPr>
              <a:t>glands.	</a:t>
            </a:r>
            <a:r>
              <a:rPr sz="2800" b="1" spc="180" dirty="0">
                <a:solidFill>
                  <a:srgbClr val="FFC000"/>
                </a:solidFill>
                <a:latin typeface="Cambria"/>
                <a:cs typeface="Cambria"/>
              </a:rPr>
              <a:t>T/F</a:t>
            </a:r>
            <a:endParaRPr sz="2800">
              <a:latin typeface="Cambria"/>
              <a:cs typeface="Cambria"/>
            </a:endParaRPr>
          </a:p>
          <a:p>
            <a:pPr>
              <a:lnSpc>
                <a:spcPct val="100000"/>
              </a:lnSpc>
              <a:spcBef>
                <a:spcPts val="25"/>
              </a:spcBef>
            </a:pPr>
            <a:endParaRPr sz="2900">
              <a:latin typeface="Times New Roman"/>
              <a:cs typeface="Times New Roman"/>
            </a:endParaRPr>
          </a:p>
          <a:p>
            <a:pPr marL="527685" indent="-514984">
              <a:lnSpc>
                <a:spcPct val="100000"/>
              </a:lnSpc>
              <a:buAutoNum type="arabicPeriod" startAt="2"/>
              <a:tabLst>
                <a:tab pos="527685" algn="l"/>
                <a:tab pos="528320" algn="l"/>
              </a:tabLst>
            </a:pPr>
            <a:r>
              <a:rPr sz="2800" b="1" spc="-110" dirty="0">
                <a:solidFill>
                  <a:srgbClr val="FFFFFF"/>
                </a:solidFill>
                <a:latin typeface="Cambria"/>
                <a:cs typeface="Cambria"/>
              </a:rPr>
              <a:t>Have </a:t>
            </a:r>
            <a:r>
              <a:rPr sz="2800" b="1" spc="-170" dirty="0">
                <a:solidFill>
                  <a:srgbClr val="FFFFFF"/>
                </a:solidFill>
                <a:latin typeface="Cambria"/>
                <a:cs typeface="Cambria"/>
              </a:rPr>
              <a:t>an  </a:t>
            </a:r>
            <a:r>
              <a:rPr sz="2800" b="1" spc="-114" dirty="0">
                <a:solidFill>
                  <a:srgbClr val="FFFFFF"/>
                </a:solidFill>
                <a:latin typeface="Cambria"/>
                <a:cs typeface="Cambria"/>
              </a:rPr>
              <a:t>apocrine </a:t>
            </a:r>
            <a:r>
              <a:rPr sz="2800" b="1" spc="-140" dirty="0">
                <a:solidFill>
                  <a:srgbClr val="FFFFFF"/>
                </a:solidFill>
                <a:latin typeface="Cambria"/>
                <a:cs typeface="Cambria"/>
              </a:rPr>
              <a:t>mode </a:t>
            </a:r>
            <a:r>
              <a:rPr sz="2800" b="1" spc="-90" dirty="0">
                <a:solidFill>
                  <a:srgbClr val="FFFFFF"/>
                </a:solidFill>
                <a:latin typeface="Cambria"/>
                <a:cs typeface="Cambria"/>
              </a:rPr>
              <a:t> </a:t>
            </a:r>
            <a:r>
              <a:rPr sz="2800" b="1" spc="-30" dirty="0">
                <a:solidFill>
                  <a:srgbClr val="FFFFFF"/>
                </a:solidFill>
                <a:latin typeface="Cambria"/>
                <a:cs typeface="Cambria"/>
              </a:rPr>
              <a:t>of</a:t>
            </a:r>
            <a:endParaRPr sz="2800">
              <a:latin typeface="Cambria"/>
              <a:cs typeface="Cambria"/>
            </a:endParaRPr>
          </a:p>
          <a:p>
            <a:pPr marL="527685">
              <a:lnSpc>
                <a:spcPct val="100000"/>
              </a:lnSpc>
            </a:pPr>
            <a:r>
              <a:rPr sz="2800" b="1" spc="-85" dirty="0">
                <a:solidFill>
                  <a:srgbClr val="FFFFFF"/>
                </a:solidFill>
                <a:latin typeface="Cambria"/>
                <a:cs typeface="Cambria"/>
              </a:rPr>
              <a:t>secretion.</a:t>
            </a:r>
            <a:r>
              <a:rPr sz="2800" b="1" spc="60" dirty="0">
                <a:solidFill>
                  <a:srgbClr val="FFFFFF"/>
                </a:solidFill>
                <a:latin typeface="Cambria"/>
                <a:cs typeface="Cambria"/>
              </a:rPr>
              <a:t> </a:t>
            </a:r>
            <a:r>
              <a:rPr sz="2800" b="1" spc="180" dirty="0">
                <a:solidFill>
                  <a:srgbClr val="FFC000"/>
                </a:solidFill>
                <a:latin typeface="Cambria"/>
                <a:cs typeface="Cambria"/>
              </a:rPr>
              <a:t>T/F</a:t>
            </a:r>
            <a:endParaRPr sz="2800">
              <a:latin typeface="Cambria"/>
              <a:cs typeface="Cambria"/>
            </a:endParaRPr>
          </a:p>
          <a:p>
            <a:pPr>
              <a:lnSpc>
                <a:spcPct val="100000"/>
              </a:lnSpc>
              <a:spcBef>
                <a:spcPts val="25"/>
              </a:spcBef>
            </a:pPr>
            <a:endParaRPr sz="2900">
              <a:latin typeface="Times New Roman"/>
              <a:cs typeface="Times New Roman"/>
            </a:endParaRPr>
          </a:p>
          <a:p>
            <a:pPr marL="477520" indent="-464820">
              <a:lnSpc>
                <a:spcPct val="100000"/>
              </a:lnSpc>
              <a:buAutoNum type="arabicPeriod" startAt="3"/>
              <a:tabLst>
                <a:tab pos="477520" algn="l"/>
                <a:tab pos="478155" algn="l"/>
              </a:tabLst>
            </a:pPr>
            <a:r>
              <a:rPr sz="2800" b="1" spc="-90" dirty="0">
                <a:solidFill>
                  <a:srgbClr val="FFFFFF"/>
                </a:solidFill>
                <a:latin typeface="Cambria"/>
                <a:cs typeface="Cambria"/>
              </a:rPr>
              <a:t>Produce </a:t>
            </a:r>
            <a:r>
              <a:rPr sz="2800" b="1" spc="-160" dirty="0">
                <a:solidFill>
                  <a:srgbClr val="FFFFFF"/>
                </a:solidFill>
                <a:latin typeface="Cambria"/>
                <a:cs typeface="Cambria"/>
              </a:rPr>
              <a:t>a</a:t>
            </a:r>
            <a:r>
              <a:rPr sz="2800" b="1" spc="250" dirty="0">
                <a:solidFill>
                  <a:srgbClr val="FFFFFF"/>
                </a:solidFill>
                <a:latin typeface="Cambria"/>
                <a:cs typeface="Cambria"/>
              </a:rPr>
              <a:t> </a:t>
            </a:r>
            <a:r>
              <a:rPr sz="2800" b="1" spc="-120" dirty="0">
                <a:solidFill>
                  <a:srgbClr val="FFFFFF"/>
                </a:solidFill>
                <a:latin typeface="Cambria"/>
                <a:cs typeface="Cambria"/>
              </a:rPr>
              <a:t>mucous</a:t>
            </a:r>
            <a:endParaRPr sz="2800">
              <a:latin typeface="Cambria"/>
              <a:cs typeface="Cambria"/>
            </a:endParaRPr>
          </a:p>
          <a:p>
            <a:pPr marL="477520">
              <a:lnSpc>
                <a:spcPct val="100000"/>
              </a:lnSpc>
              <a:tabLst>
                <a:tab pos="2557780" algn="l"/>
              </a:tabLst>
            </a:pPr>
            <a:r>
              <a:rPr sz="2800" b="1" spc="-85" dirty="0">
                <a:solidFill>
                  <a:srgbClr val="FFFFFF"/>
                </a:solidFill>
                <a:latin typeface="Cambria"/>
                <a:cs typeface="Cambria"/>
              </a:rPr>
              <a:t>secretion.	</a:t>
            </a:r>
            <a:r>
              <a:rPr sz="2800" b="1" spc="180" dirty="0">
                <a:solidFill>
                  <a:srgbClr val="FFC000"/>
                </a:solidFill>
                <a:latin typeface="Cambria"/>
                <a:cs typeface="Cambria"/>
              </a:rPr>
              <a:t>T/F</a:t>
            </a:r>
            <a:endParaRPr sz="2800">
              <a:latin typeface="Cambria"/>
              <a:cs typeface="Cambria"/>
            </a:endParaRPr>
          </a:p>
          <a:p>
            <a:pPr marL="527685" indent="-514984">
              <a:lnSpc>
                <a:spcPct val="100000"/>
              </a:lnSpc>
              <a:spcBef>
                <a:spcPts val="1200"/>
              </a:spcBef>
              <a:buAutoNum type="arabicPeriod" startAt="4"/>
              <a:tabLst>
                <a:tab pos="527685" algn="l"/>
                <a:tab pos="528320" algn="l"/>
              </a:tabLst>
            </a:pPr>
            <a:r>
              <a:rPr sz="2800" b="1" spc="-40" dirty="0">
                <a:solidFill>
                  <a:srgbClr val="FFFFFF"/>
                </a:solidFill>
                <a:latin typeface="Cambria"/>
                <a:cs typeface="Cambria"/>
              </a:rPr>
              <a:t>May </a:t>
            </a:r>
            <a:r>
              <a:rPr sz="2800" b="1" spc="-130" dirty="0">
                <a:solidFill>
                  <a:srgbClr val="FFFFFF"/>
                </a:solidFill>
                <a:latin typeface="Cambria"/>
                <a:cs typeface="Cambria"/>
              </a:rPr>
              <a:t>be  </a:t>
            </a:r>
            <a:r>
              <a:rPr sz="2800" b="1" spc="-100" dirty="0">
                <a:solidFill>
                  <a:srgbClr val="FFFFFF"/>
                </a:solidFill>
                <a:latin typeface="Cambria"/>
                <a:cs typeface="Cambria"/>
              </a:rPr>
              <a:t>associated</a:t>
            </a:r>
            <a:r>
              <a:rPr sz="2800" b="1" spc="35" dirty="0">
                <a:solidFill>
                  <a:srgbClr val="FFFFFF"/>
                </a:solidFill>
                <a:latin typeface="Cambria"/>
                <a:cs typeface="Cambria"/>
              </a:rPr>
              <a:t> </a:t>
            </a:r>
            <a:r>
              <a:rPr sz="2800" b="1" spc="-90" dirty="0">
                <a:solidFill>
                  <a:srgbClr val="FFFFFF"/>
                </a:solidFill>
                <a:latin typeface="Cambria"/>
                <a:cs typeface="Cambria"/>
              </a:rPr>
              <a:t>with</a:t>
            </a:r>
            <a:endParaRPr sz="2800">
              <a:latin typeface="Cambria"/>
              <a:cs typeface="Cambri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987552"/>
            <a:ext cx="4800600" cy="5463540"/>
          </a:xfrm>
          <a:custGeom>
            <a:avLst/>
            <a:gdLst/>
            <a:ahLst/>
            <a:cxnLst/>
            <a:rect l="l" t="t" r="r" b="b"/>
            <a:pathLst>
              <a:path w="4800600" h="5463540">
                <a:moveTo>
                  <a:pt x="0" y="5463540"/>
                </a:moveTo>
                <a:lnTo>
                  <a:pt x="4800600" y="5463540"/>
                </a:lnTo>
                <a:lnTo>
                  <a:pt x="4800600" y="0"/>
                </a:lnTo>
                <a:lnTo>
                  <a:pt x="0" y="0"/>
                </a:lnTo>
                <a:lnTo>
                  <a:pt x="0" y="5463540"/>
                </a:lnTo>
                <a:close/>
              </a:path>
            </a:pathLst>
          </a:custGeom>
          <a:solidFill>
            <a:srgbClr val="441D60"/>
          </a:solidFill>
        </p:spPr>
        <p:txBody>
          <a:bodyPr wrap="square" lIns="0" tIns="0" rIns="0" bIns="0" rtlCol="0"/>
          <a:lstStyle/>
          <a:p>
            <a:endParaRPr/>
          </a:p>
        </p:txBody>
      </p:sp>
      <p:sp>
        <p:nvSpPr>
          <p:cNvPr id="3" name="object 3"/>
          <p:cNvSpPr txBox="1">
            <a:spLocks noGrp="1"/>
          </p:cNvSpPr>
          <p:nvPr>
            <p:ph type="title"/>
          </p:nvPr>
        </p:nvSpPr>
        <p:spPr>
          <a:xfrm>
            <a:off x="688340" y="999997"/>
            <a:ext cx="2518410" cy="584835"/>
          </a:xfrm>
          <a:prstGeom prst="rect">
            <a:avLst/>
          </a:prstGeom>
        </p:spPr>
        <p:txBody>
          <a:bodyPr vert="horz" wrap="square" lIns="0" tIns="0" rIns="0" bIns="0" rtlCol="0">
            <a:spAutoFit/>
          </a:bodyPr>
          <a:lstStyle/>
          <a:p>
            <a:pPr marL="12700">
              <a:lnSpc>
                <a:spcPct val="100000"/>
              </a:lnSpc>
              <a:tabLst>
                <a:tab pos="1494790" algn="l"/>
              </a:tabLst>
            </a:pPr>
            <a:r>
              <a:rPr sz="3600" spc="-25" dirty="0">
                <a:solidFill>
                  <a:srgbClr val="FFFFFF"/>
                </a:solidFill>
              </a:rPr>
              <a:t>G</a:t>
            </a:r>
            <a:r>
              <a:rPr sz="3600" dirty="0">
                <a:solidFill>
                  <a:srgbClr val="FFFFFF"/>
                </a:solidFill>
              </a:rPr>
              <a:t>o</a:t>
            </a:r>
            <a:r>
              <a:rPr sz="3600" spc="-150" dirty="0">
                <a:solidFill>
                  <a:srgbClr val="FFFFFF"/>
                </a:solidFill>
              </a:rPr>
              <a:t>b</a:t>
            </a:r>
            <a:r>
              <a:rPr sz="3600" spc="-120" dirty="0">
                <a:solidFill>
                  <a:srgbClr val="FFFFFF"/>
                </a:solidFill>
              </a:rPr>
              <a:t>let</a:t>
            </a:r>
            <a:r>
              <a:rPr sz="3600" dirty="0">
                <a:solidFill>
                  <a:srgbClr val="FFFFFF"/>
                </a:solidFill>
              </a:rPr>
              <a:t>	</a:t>
            </a:r>
            <a:r>
              <a:rPr sz="3600" spc="-180" dirty="0">
                <a:solidFill>
                  <a:srgbClr val="FFFFFF"/>
                </a:solidFill>
              </a:rPr>
              <a:t>C</a:t>
            </a:r>
            <a:r>
              <a:rPr sz="3600" spc="-65" dirty="0">
                <a:solidFill>
                  <a:srgbClr val="FFFFFF"/>
                </a:solidFill>
              </a:rPr>
              <a:t>e</a:t>
            </a:r>
            <a:r>
              <a:rPr sz="3600" spc="-30" dirty="0">
                <a:solidFill>
                  <a:srgbClr val="FFFFFF"/>
                </a:solidFill>
              </a:rPr>
              <a:t>l</a:t>
            </a:r>
            <a:r>
              <a:rPr sz="3600" spc="-200" dirty="0">
                <a:solidFill>
                  <a:srgbClr val="FFFFFF"/>
                </a:solidFill>
              </a:rPr>
              <a:t>ls:</a:t>
            </a:r>
            <a:endParaRPr sz="3600"/>
          </a:p>
        </p:txBody>
      </p:sp>
      <p:sp>
        <p:nvSpPr>
          <p:cNvPr id="4" name="object 4"/>
          <p:cNvSpPr txBox="1"/>
          <p:nvPr/>
        </p:nvSpPr>
        <p:spPr>
          <a:xfrm>
            <a:off x="688340" y="1903603"/>
            <a:ext cx="4570730" cy="4022090"/>
          </a:xfrm>
          <a:prstGeom prst="rect">
            <a:avLst/>
          </a:prstGeom>
        </p:spPr>
        <p:txBody>
          <a:bodyPr vert="horz" wrap="square" lIns="0" tIns="0" rIns="0" bIns="0" rtlCol="0">
            <a:spAutoFit/>
          </a:bodyPr>
          <a:lstStyle/>
          <a:p>
            <a:pPr marL="572135" indent="-559435">
              <a:lnSpc>
                <a:spcPct val="100000"/>
              </a:lnSpc>
              <a:buAutoNum type="arabicPeriod"/>
              <a:tabLst>
                <a:tab pos="572135" algn="l"/>
                <a:tab pos="572770" algn="l"/>
              </a:tabLst>
            </a:pPr>
            <a:r>
              <a:rPr sz="2800" b="1" spc="-70" dirty="0">
                <a:solidFill>
                  <a:srgbClr val="FFFFFF"/>
                </a:solidFill>
                <a:latin typeface="Cambria"/>
                <a:cs typeface="Cambria"/>
              </a:rPr>
              <a:t>Are </a:t>
            </a:r>
            <a:r>
              <a:rPr sz="2800" b="1" spc="-95" dirty="0">
                <a:solidFill>
                  <a:srgbClr val="FFFFFF"/>
                </a:solidFill>
                <a:latin typeface="Cambria"/>
                <a:cs typeface="Cambria"/>
              </a:rPr>
              <a:t>modified</a:t>
            </a:r>
            <a:r>
              <a:rPr sz="2800" b="1" spc="280" dirty="0">
                <a:solidFill>
                  <a:srgbClr val="FFFFFF"/>
                </a:solidFill>
                <a:latin typeface="Cambria"/>
                <a:cs typeface="Cambria"/>
              </a:rPr>
              <a:t> </a:t>
            </a:r>
            <a:r>
              <a:rPr sz="2800" b="1" spc="-85" dirty="0">
                <a:solidFill>
                  <a:srgbClr val="FFFFFF"/>
                </a:solidFill>
                <a:latin typeface="Cambria"/>
                <a:cs typeface="Cambria"/>
              </a:rPr>
              <a:t>epithelial</a:t>
            </a:r>
            <a:endParaRPr sz="2800">
              <a:latin typeface="Cambria"/>
              <a:cs typeface="Cambria"/>
            </a:endParaRPr>
          </a:p>
          <a:p>
            <a:pPr marL="244475">
              <a:lnSpc>
                <a:spcPct val="100000"/>
              </a:lnSpc>
              <a:tabLst>
                <a:tab pos="1597660" algn="l"/>
              </a:tabLst>
            </a:pPr>
            <a:r>
              <a:rPr sz="2800" b="1" spc="-60" dirty="0">
                <a:solidFill>
                  <a:srgbClr val="FFFFFF"/>
                </a:solidFill>
                <a:latin typeface="Cambria"/>
                <a:cs typeface="Cambria"/>
              </a:rPr>
              <a:t>cells.	</a:t>
            </a:r>
            <a:r>
              <a:rPr sz="2800" b="1" spc="185" dirty="0">
                <a:solidFill>
                  <a:srgbClr val="FFC000"/>
                </a:solidFill>
                <a:latin typeface="Cambria"/>
                <a:cs typeface="Cambria"/>
              </a:rPr>
              <a:t>T/F</a:t>
            </a:r>
            <a:endParaRPr sz="2800">
              <a:latin typeface="Cambria"/>
              <a:cs typeface="Cambria"/>
            </a:endParaRPr>
          </a:p>
          <a:p>
            <a:pPr>
              <a:lnSpc>
                <a:spcPct val="100000"/>
              </a:lnSpc>
              <a:spcBef>
                <a:spcPts val="25"/>
              </a:spcBef>
            </a:pPr>
            <a:endParaRPr sz="2900">
              <a:latin typeface="Times New Roman"/>
              <a:cs typeface="Times New Roman"/>
            </a:endParaRPr>
          </a:p>
          <a:p>
            <a:pPr marL="572135" indent="-559435">
              <a:lnSpc>
                <a:spcPct val="100000"/>
              </a:lnSpc>
              <a:buAutoNum type="arabicPeriod" startAt="2"/>
              <a:tabLst>
                <a:tab pos="572135" algn="l"/>
                <a:tab pos="572770" algn="l"/>
                <a:tab pos="2990215" algn="l"/>
              </a:tabLst>
            </a:pPr>
            <a:r>
              <a:rPr sz="2800" b="1" spc="-75" dirty="0">
                <a:solidFill>
                  <a:srgbClr val="FFFFFF"/>
                </a:solidFill>
                <a:latin typeface="Cambria"/>
                <a:cs typeface="Cambria"/>
              </a:rPr>
              <a:t>Secrete</a:t>
            </a:r>
            <a:r>
              <a:rPr sz="2800" b="1" spc="135" dirty="0">
                <a:solidFill>
                  <a:srgbClr val="FFFFFF"/>
                </a:solidFill>
                <a:latin typeface="Cambria"/>
                <a:cs typeface="Cambria"/>
              </a:rPr>
              <a:t> </a:t>
            </a:r>
            <a:r>
              <a:rPr sz="2800" b="1" spc="-140" dirty="0">
                <a:solidFill>
                  <a:srgbClr val="FFFFFF"/>
                </a:solidFill>
                <a:latin typeface="Cambria"/>
                <a:cs typeface="Cambria"/>
              </a:rPr>
              <a:t>serous	</a:t>
            </a:r>
            <a:r>
              <a:rPr sz="2800" b="1" spc="-55" dirty="0">
                <a:solidFill>
                  <a:srgbClr val="FFFFFF"/>
                </a:solidFill>
                <a:latin typeface="Cambria"/>
                <a:cs typeface="Cambria"/>
              </a:rPr>
              <a:t>fluid.</a:t>
            </a:r>
            <a:endParaRPr sz="2800">
              <a:latin typeface="Cambria"/>
              <a:cs typeface="Cambria"/>
            </a:endParaRPr>
          </a:p>
          <a:p>
            <a:pPr marL="477520">
              <a:lnSpc>
                <a:spcPct val="100000"/>
              </a:lnSpc>
            </a:pPr>
            <a:r>
              <a:rPr sz="2800" b="1" spc="185" dirty="0">
                <a:solidFill>
                  <a:srgbClr val="FFC000"/>
                </a:solidFill>
                <a:latin typeface="Cambria"/>
                <a:cs typeface="Cambria"/>
              </a:rPr>
              <a:t>T/F</a:t>
            </a:r>
            <a:endParaRPr sz="2800">
              <a:latin typeface="Cambria"/>
              <a:cs typeface="Cambria"/>
            </a:endParaRPr>
          </a:p>
          <a:p>
            <a:pPr>
              <a:lnSpc>
                <a:spcPct val="100000"/>
              </a:lnSpc>
              <a:spcBef>
                <a:spcPts val="25"/>
              </a:spcBef>
            </a:pPr>
            <a:endParaRPr sz="2900">
              <a:latin typeface="Times New Roman"/>
              <a:cs typeface="Times New Roman"/>
            </a:endParaRPr>
          </a:p>
          <a:p>
            <a:pPr marL="622300" indent="-609600">
              <a:lnSpc>
                <a:spcPct val="100000"/>
              </a:lnSpc>
              <a:buAutoNum type="arabicPeriod" startAt="3"/>
              <a:tabLst>
                <a:tab pos="622300" algn="l"/>
                <a:tab pos="622935" algn="l"/>
                <a:tab pos="1369695" algn="l"/>
                <a:tab pos="2843530" algn="l"/>
              </a:tabLst>
            </a:pPr>
            <a:r>
              <a:rPr sz="2800" b="1" spc="-70" dirty="0">
                <a:solidFill>
                  <a:srgbClr val="FFFFFF"/>
                </a:solidFill>
                <a:latin typeface="Cambria"/>
                <a:cs typeface="Cambria"/>
              </a:rPr>
              <a:t>Are	</a:t>
            </a:r>
            <a:r>
              <a:rPr sz="2800" b="1" spc="-114" dirty="0">
                <a:solidFill>
                  <a:srgbClr val="FFFFFF"/>
                </a:solidFill>
                <a:latin typeface="Cambria"/>
                <a:cs typeface="Cambria"/>
              </a:rPr>
              <a:t>found</a:t>
            </a:r>
            <a:r>
              <a:rPr sz="2800" b="1" spc="145" dirty="0">
                <a:solidFill>
                  <a:srgbClr val="FFFFFF"/>
                </a:solidFill>
                <a:latin typeface="Cambria"/>
                <a:cs typeface="Cambria"/>
              </a:rPr>
              <a:t> </a:t>
            </a:r>
            <a:r>
              <a:rPr sz="2800" b="1" spc="-110" dirty="0">
                <a:solidFill>
                  <a:srgbClr val="FFFFFF"/>
                </a:solidFill>
                <a:latin typeface="Cambria"/>
                <a:cs typeface="Cambria"/>
              </a:rPr>
              <a:t>in	</a:t>
            </a:r>
            <a:r>
              <a:rPr sz="2800" b="1" spc="-125" dirty="0">
                <a:solidFill>
                  <a:srgbClr val="FFFFFF"/>
                </a:solidFill>
                <a:latin typeface="Cambria"/>
                <a:cs typeface="Cambria"/>
              </a:rPr>
              <a:t>respiratory</a:t>
            </a:r>
            <a:endParaRPr sz="2800">
              <a:latin typeface="Cambria"/>
              <a:cs typeface="Cambria"/>
            </a:endParaRPr>
          </a:p>
          <a:p>
            <a:pPr marL="527685">
              <a:lnSpc>
                <a:spcPct val="100000"/>
              </a:lnSpc>
              <a:tabLst>
                <a:tab pos="2349500" algn="l"/>
              </a:tabLst>
            </a:pPr>
            <a:r>
              <a:rPr sz="2800" b="1" spc="-85" dirty="0">
                <a:solidFill>
                  <a:srgbClr val="FFFFFF"/>
                </a:solidFill>
                <a:latin typeface="Cambria"/>
                <a:cs typeface="Cambria"/>
              </a:rPr>
              <a:t>epithelia.	</a:t>
            </a:r>
            <a:r>
              <a:rPr sz="2800" b="1" spc="185" dirty="0">
                <a:solidFill>
                  <a:srgbClr val="FFC000"/>
                </a:solidFill>
                <a:latin typeface="Cambria"/>
                <a:cs typeface="Cambria"/>
              </a:rPr>
              <a:t>T/F</a:t>
            </a:r>
            <a:endParaRPr sz="2800">
              <a:latin typeface="Cambria"/>
              <a:cs typeface="Cambria"/>
            </a:endParaRPr>
          </a:p>
          <a:p>
            <a:pPr marL="622300" indent="-609600">
              <a:lnSpc>
                <a:spcPct val="100000"/>
              </a:lnSpc>
              <a:spcBef>
                <a:spcPts val="1200"/>
              </a:spcBef>
              <a:buAutoNum type="arabicPeriod" startAt="4"/>
              <a:tabLst>
                <a:tab pos="622300" algn="l"/>
                <a:tab pos="622935" algn="l"/>
              </a:tabLst>
            </a:pPr>
            <a:r>
              <a:rPr sz="2800" b="1" spc="-70" dirty="0">
                <a:solidFill>
                  <a:srgbClr val="FFFFFF"/>
                </a:solidFill>
                <a:latin typeface="Cambria"/>
                <a:cs typeface="Cambria"/>
              </a:rPr>
              <a:t>Are </a:t>
            </a:r>
            <a:r>
              <a:rPr sz="2800" b="1" spc="-85" dirty="0">
                <a:solidFill>
                  <a:srgbClr val="FFFFFF"/>
                </a:solidFill>
                <a:latin typeface="Cambria"/>
                <a:cs typeface="Cambria"/>
              </a:rPr>
              <a:t>multicellular</a:t>
            </a:r>
            <a:r>
              <a:rPr sz="2800" b="1" spc="330" dirty="0">
                <a:solidFill>
                  <a:srgbClr val="FFFFFF"/>
                </a:solidFill>
                <a:latin typeface="Cambria"/>
                <a:cs typeface="Cambria"/>
              </a:rPr>
              <a:t> </a:t>
            </a:r>
            <a:r>
              <a:rPr sz="2800" b="1" spc="-85" dirty="0">
                <a:solidFill>
                  <a:srgbClr val="FFFFFF"/>
                </a:solidFill>
                <a:latin typeface="Cambria"/>
                <a:cs typeface="Cambria"/>
              </a:rPr>
              <a:t>glands.</a:t>
            </a:r>
            <a:endParaRPr sz="2800">
              <a:latin typeface="Cambria"/>
              <a:cs typeface="Cambria"/>
            </a:endParaRPr>
          </a:p>
        </p:txBody>
      </p:sp>
      <p:sp>
        <p:nvSpPr>
          <p:cNvPr id="5" name="object 5"/>
          <p:cNvSpPr/>
          <p:nvPr/>
        </p:nvSpPr>
        <p:spPr>
          <a:xfrm>
            <a:off x="5715000" y="838200"/>
            <a:ext cx="3124200" cy="518160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1203756" y="5971574"/>
            <a:ext cx="700405" cy="381000"/>
          </a:xfrm>
          <a:prstGeom prst="rect">
            <a:avLst/>
          </a:prstGeom>
        </p:spPr>
        <p:txBody>
          <a:bodyPr vert="horz" wrap="square" lIns="0" tIns="0" rIns="0" bIns="0" rtlCol="0">
            <a:spAutoFit/>
          </a:bodyPr>
          <a:lstStyle/>
          <a:p>
            <a:pPr marL="12700">
              <a:lnSpc>
                <a:spcPts val="2775"/>
              </a:lnSpc>
            </a:pPr>
            <a:r>
              <a:rPr sz="2800" b="1" spc="180" dirty="0">
                <a:solidFill>
                  <a:srgbClr val="FFC000"/>
                </a:solidFill>
                <a:latin typeface="Cambria"/>
                <a:cs typeface="Cambria"/>
              </a:rPr>
              <a:t>T/F</a:t>
            </a:r>
            <a:endParaRPr sz="2800">
              <a:latin typeface="Cambria"/>
              <a:cs typeface="Cambri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0" y="762000"/>
            <a:ext cx="7620000" cy="52578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2980"/>
              </a:lnSpc>
            </a:pPr>
            <a:r>
              <a:rPr spc="-5" dirty="0"/>
              <a:t>2</a:t>
            </a:r>
            <a:r>
              <a:rPr spc="-5" dirty="0">
                <a:latin typeface="Aharoni"/>
                <a:cs typeface="Aharoni"/>
              </a:rPr>
              <a:t>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762000"/>
            <a:ext cx="4648200" cy="5032375"/>
          </a:xfrm>
          <a:custGeom>
            <a:avLst/>
            <a:gdLst/>
            <a:ahLst/>
            <a:cxnLst/>
            <a:rect l="l" t="t" r="r" b="b"/>
            <a:pathLst>
              <a:path w="4648200" h="5032375">
                <a:moveTo>
                  <a:pt x="0" y="5032248"/>
                </a:moveTo>
                <a:lnTo>
                  <a:pt x="4648200" y="5032248"/>
                </a:lnTo>
                <a:lnTo>
                  <a:pt x="4648200" y="0"/>
                </a:lnTo>
                <a:lnTo>
                  <a:pt x="0" y="0"/>
                </a:lnTo>
                <a:lnTo>
                  <a:pt x="0" y="5032248"/>
                </a:lnTo>
                <a:close/>
              </a:path>
            </a:pathLst>
          </a:custGeom>
          <a:solidFill>
            <a:srgbClr val="441D60"/>
          </a:solidFill>
        </p:spPr>
        <p:txBody>
          <a:bodyPr wrap="square" lIns="0" tIns="0" rIns="0" bIns="0" rtlCol="0"/>
          <a:lstStyle/>
          <a:p>
            <a:endParaRPr/>
          </a:p>
        </p:txBody>
      </p:sp>
      <p:sp>
        <p:nvSpPr>
          <p:cNvPr id="3" name="object 3"/>
          <p:cNvSpPr txBox="1">
            <a:spLocks noGrp="1"/>
          </p:cNvSpPr>
          <p:nvPr>
            <p:ph type="title"/>
          </p:nvPr>
        </p:nvSpPr>
        <p:spPr>
          <a:xfrm>
            <a:off x="612140" y="774446"/>
            <a:ext cx="3924935" cy="584200"/>
          </a:xfrm>
          <a:prstGeom prst="rect">
            <a:avLst/>
          </a:prstGeom>
        </p:spPr>
        <p:txBody>
          <a:bodyPr vert="horz" wrap="square" lIns="0" tIns="0" rIns="0" bIns="0" rtlCol="0">
            <a:spAutoFit/>
          </a:bodyPr>
          <a:lstStyle/>
          <a:p>
            <a:pPr marL="12700">
              <a:lnSpc>
                <a:spcPct val="100000"/>
              </a:lnSpc>
            </a:pPr>
            <a:r>
              <a:rPr sz="3600" spc="-5" dirty="0">
                <a:solidFill>
                  <a:srgbClr val="FFFFFF"/>
                </a:solidFill>
              </a:rPr>
              <a:t>The </a:t>
            </a:r>
            <a:r>
              <a:rPr sz="3600" spc="-170" dirty="0">
                <a:solidFill>
                  <a:srgbClr val="FFFFFF"/>
                </a:solidFill>
              </a:rPr>
              <a:t>sublingual</a:t>
            </a:r>
            <a:r>
              <a:rPr sz="3600" spc="-80" dirty="0">
                <a:solidFill>
                  <a:srgbClr val="FFFFFF"/>
                </a:solidFill>
              </a:rPr>
              <a:t> </a:t>
            </a:r>
            <a:r>
              <a:rPr sz="3600" spc="-210" dirty="0">
                <a:solidFill>
                  <a:srgbClr val="FFFFFF"/>
                </a:solidFill>
              </a:rPr>
              <a:t>gland:</a:t>
            </a:r>
            <a:endParaRPr sz="3600"/>
          </a:p>
        </p:txBody>
      </p:sp>
      <p:sp>
        <p:nvSpPr>
          <p:cNvPr id="4" name="object 4"/>
          <p:cNvSpPr txBox="1"/>
          <p:nvPr/>
        </p:nvSpPr>
        <p:spPr>
          <a:xfrm>
            <a:off x="612140" y="1678051"/>
            <a:ext cx="4164329" cy="4021454"/>
          </a:xfrm>
          <a:prstGeom prst="rect">
            <a:avLst/>
          </a:prstGeom>
        </p:spPr>
        <p:txBody>
          <a:bodyPr vert="horz" wrap="square" lIns="0" tIns="0" rIns="0" bIns="0" rtlCol="0">
            <a:spAutoFit/>
          </a:bodyPr>
          <a:lstStyle/>
          <a:p>
            <a:pPr marL="527685" marR="447675" indent="-514984">
              <a:lnSpc>
                <a:spcPct val="100000"/>
              </a:lnSpc>
              <a:buAutoNum type="arabicPeriod"/>
              <a:tabLst>
                <a:tab pos="527685" algn="l"/>
                <a:tab pos="528320" algn="l"/>
                <a:tab pos="2981960" algn="l"/>
              </a:tabLst>
            </a:pPr>
            <a:r>
              <a:rPr sz="2800" b="1" spc="-15" dirty="0">
                <a:solidFill>
                  <a:srgbClr val="FFFFFF"/>
                </a:solidFill>
                <a:latin typeface="Cambria"/>
                <a:cs typeface="Cambria"/>
              </a:rPr>
              <a:t>Is </a:t>
            </a:r>
            <a:r>
              <a:rPr sz="2800" b="1" spc="-160" dirty="0">
                <a:solidFill>
                  <a:srgbClr val="FFFFFF"/>
                </a:solidFill>
                <a:latin typeface="Cambria"/>
                <a:cs typeface="Cambria"/>
              </a:rPr>
              <a:t>a </a:t>
            </a:r>
            <a:r>
              <a:rPr sz="2800" b="1" spc="-114" dirty="0">
                <a:solidFill>
                  <a:srgbClr val="FFFFFF"/>
                </a:solidFill>
                <a:latin typeface="Cambria"/>
                <a:cs typeface="Cambria"/>
              </a:rPr>
              <a:t>simple </a:t>
            </a:r>
            <a:r>
              <a:rPr sz="2800" b="1" spc="-140" dirty="0">
                <a:solidFill>
                  <a:srgbClr val="FFFFFF"/>
                </a:solidFill>
                <a:latin typeface="Cambria"/>
                <a:cs typeface="Cambria"/>
              </a:rPr>
              <a:t>branched  </a:t>
            </a:r>
            <a:r>
              <a:rPr sz="2800" b="1" spc="-120" dirty="0">
                <a:solidFill>
                  <a:srgbClr val="FFFFFF"/>
                </a:solidFill>
                <a:latin typeface="Cambria"/>
                <a:cs typeface="Cambria"/>
              </a:rPr>
              <a:t>alveolar</a:t>
            </a:r>
            <a:r>
              <a:rPr sz="2800" b="1" spc="140" dirty="0">
                <a:solidFill>
                  <a:srgbClr val="FFFFFF"/>
                </a:solidFill>
                <a:latin typeface="Cambria"/>
                <a:cs typeface="Cambria"/>
              </a:rPr>
              <a:t> </a:t>
            </a:r>
            <a:r>
              <a:rPr sz="2800" b="1" spc="-75" dirty="0">
                <a:solidFill>
                  <a:srgbClr val="FFFFFF"/>
                </a:solidFill>
                <a:latin typeface="Cambria"/>
                <a:cs typeface="Cambria"/>
              </a:rPr>
              <a:t>gland.	</a:t>
            </a:r>
            <a:r>
              <a:rPr sz="2800" b="1" spc="180" dirty="0">
                <a:solidFill>
                  <a:srgbClr val="FFC000"/>
                </a:solidFill>
                <a:latin typeface="Cambria"/>
                <a:cs typeface="Cambria"/>
              </a:rPr>
              <a:t>T/F</a:t>
            </a:r>
            <a:endParaRPr sz="2800">
              <a:latin typeface="Cambria"/>
              <a:cs typeface="Cambria"/>
            </a:endParaRPr>
          </a:p>
          <a:p>
            <a:pPr>
              <a:lnSpc>
                <a:spcPct val="100000"/>
              </a:lnSpc>
              <a:spcBef>
                <a:spcPts val="25"/>
              </a:spcBef>
              <a:buClr>
                <a:srgbClr val="FFFFFF"/>
              </a:buClr>
              <a:buFont typeface="Cambria"/>
              <a:buAutoNum type="arabicPeriod"/>
            </a:pPr>
            <a:endParaRPr sz="2900">
              <a:latin typeface="Times New Roman"/>
              <a:cs typeface="Times New Roman"/>
            </a:endParaRPr>
          </a:p>
          <a:p>
            <a:pPr marL="527685" indent="-514984">
              <a:lnSpc>
                <a:spcPct val="100000"/>
              </a:lnSpc>
              <a:buAutoNum type="arabicPeriod"/>
              <a:tabLst>
                <a:tab pos="527685" algn="l"/>
                <a:tab pos="528320" algn="l"/>
                <a:tab pos="1002030" algn="l"/>
              </a:tabLst>
            </a:pPr>
            <a:r>
              <a:rPr sz="2800" b="1" spc="-15" dirty="0">
                <a:solidFill>
                  <a:srgbClr val="FFFFFF"/>
                </a:solidFill>
                <a:latin typeface="Cambria"/>
                <a:cs typeface="Cambria"/>
              </a:rPr>
              <a:t>Is	</a:t>
            </a:r>
            <a:r>
              <a:rPr sz="2800" b="1" spc="-160" dirty="0">
                <a:solidFill>
                  <a:srgbClr val="FFFFFF"/>
                </a:solidFill>
                <a:latin typeface="Cambria"/>
                <a:cs typeface="Cambria"/>
              </a:rPr>
              <a:t>a  </a:t>
            </a:r>
            <a:r>
              <a:rPr sz="2800" b="1" spc="-110" dirty="0">
                <a:solidFill>
                  <a:srgbClr val="FFFFFF"/>
                </a:solidFill>
                <a:latin typeface="Cambria"/>
                <a:cs typeface="Cambria"/>
              </a:rPr>
              <a:t>mixed </a:t>
            </a:r>
            <a:r>
              <a:rPr sz="2800" b="1" spc="-75" dirty="0">
                <a:solidFill>
                  <a:srgbClr val="FFFFFF"/>
                </a:solidFill>
                <a:latin typeface="Cambria"/>
                <a:cs typeface="Cambria"/>
              </a:rPr>
              <a:t>gland.</a:t>
            </a:r>
            <a:r>
              <a:rPr sz="2800" b="1" spc="160" dirty="0">
                <a:solidFill>
                  <a:srgbClr val="FFFFFF"/>
                </a:solidFill>
                <a:latin typeface="Cambria"/>
                <a:cs typeface="Cambria"/>
              </a:rPr>
              <a:t> </a:t>
            </a:r>
            <a:r>
              <a:rPr sz="2800" b="1" spc="185" dirty="0">
                <a:solidFill>
                  <a:srgbClr val="FFC000"/>
                </a:solidFill>
                <a:latin typeface="Cambria"/>
                <a:cs typeface="Cambria"/>
              </a:rPr>
              <a:t>T/F</a:t>
            </a:r>
            <a:endParaRPr sz="2800">
              <a:latin typeface="Cambria"/>
              <a:cs typeface="Cambria"/>
            </a:endParaRPr>
          </a:p>
          <a:p>
            <a:pPr>
              <a:lnSpc>
                <a:spcPct val="100000"/>
              </a:lnSpc>
              <a:spcBef>
                <a:spcPts val="25"/>
              </a:spcBef>
              <a:buClr>
                <a:srgbClr val="FFFFFF"/>
              </a:buClr>
              <a:buFont typeface="Cambria"/>
              <a:buAutoNum type="arabicPeriod"/>
            </a:pPr>
            <a:endParaRPr sz="2900">
              <a:latin typeface="Times New Roman"/>
              <a:cs typeface="Times New Roman"/>
            </a:endParaRPr>
          </a:p>
          <a:p>
            <a:pPr marL="527685" indent="-514984">
              <a:lnSpc>
                <a:spcPct val="100000"/>
              </a:lnSpc>
              <a:buAutoNum type="arabicPeriod"/>
              <a:tabLst>
                <a:tab pos="527685" algn="l"/>
                <a:tab pos="528320" algn="l"/>
                <a:tab pos="3243580" algn="l"/>
              </a:tabLst>
            </a:pPr>
            <a:r>
              <a:rPr sz="2800" b="1" spc="-50" dirty="0">
                <a:solidFill>
                  <a:srgbClr val="FFFFFF"/>
                </a:solidFill>
                <a:latin typeface="Cambria"/>
                <a:cs typeface="Cambria"/>
              </a:rPr>
              <a:t>Has</a:t>
            </a:r>
            <a:r>
              <a:rPr sz="2800" b="1" spc="130" dirty="0">
                <a:solidFill>
                  <a:srgbClr val="FFFFFF"/>
                </a:solidFill>
                <a:latin typeface="Cambria"/>
                <a:cs typeface="Cambria"/>
              </a:rPr>
              <a:t> </a:t>
            </a:r>
            <a:r>
              <a:rPr sz="2800" b="1" spc="-160" dirty="0">
                <a:solidFill>
                  <a:srgbClr val="FFFFFF"/>
                </a:solidFill>
                <a:latin typeface="Cambria"/>
                <a:cs typeface="Cambria"/>
              </a:rPr>
              <a:t>a</a:t>
            </a:r>
            <a:r>
              <a:rPr sz="2800" b="1" spc="135" dirty="0">
                <a:solidFill>
                  <a:srgbClr val="FFFFFF"/>
                </a:solidFill>
                <a:latin typeface="Cambria"/>
                <a:cs typeface="Cambria"/>
              </a:rPr>
              <a:t> </a:t>
            </a:r>
            <a:r>
              <a:rPr sz="2800" b="1" spc="-130" dirty="0">
                <a:solidFill>
                  <a:srgbClr val="FFFFFF"/>
                </a:solidFill>
                <a:latin typeface="Cambria"/>
                <a:cs typeface="Cambria"/>
              </a:rPr>
              <a:t>merocrine	</a:t>
            </a:r>
            <a:r>
              <a:rPr sz="2800" b="1" spc="-140" dirty="0">
                <a:solidFill>
                  <a:srgbClr val="FFFFFF"/>
                </a:solidFill>
                <a:latin typeface="Cambria"/>
                <a:cs typeface="Cambria"/>
              </a:rPr>
              <a:t>mode</a:t>
            </a:r>
            <a:endParaRPr sz="2800">
              <a:latin typeface="Cambria"/>
              <a:cs typeface="Cambria"/>
            </a:endParaRPr>
          </a:p>
          <a:p>
            <a:pPr marR="157480" algn="ctr">
              <a:lnSpc>
                <a:spcPct val="100000"/>
              </a:lnSpc>
              <a:tabLst>
                <a:tab pos="472440" algn="l"/>
                <a:tab pos="2267585" algn="l"/>
              </a:tabLst>
            </a:pPr>
            <a:r>
              <a:rPr sz="2800" b="1" spc="-30" dirty="0">
                <a:solidFill>
                  <a:srgbClr val="FFFFFF"/>
                </a:solidFill>
                <a:latin typeface="Cambria"/>
                <a:cs typeface="Cambria"/>
              </a:rPr>
              <a:t>of	</a:t>
            </a:r>
            <a:r>
              <a:rPr sz="2800" b="1" spc="-85" dirty="0">
                <a:solidFill>
                  <a:srgbClr val="FFFFFF"/>
                </a:solidFill>
                <a:latin typeface="Cambria"/>
                <a:cs typeface="Cambria"/>
              </a:rPr>
              <a:t>secretion.	</a:t>
            </a:r>
            <a:r>
              <a:rPr sz="2800" b="1" spc="185" dirty="0">
                <a:solidFill>
                  <a:srgbClr val="FFC000"/>
                </a:solidFill>
                <a:latin typeface="Cambria"/>
                <a:cs typeface="Cambria"/>
              </a:rPr>
              <a:t>T/F</a:t>
            </a:r>
            <a:endParaRPr sz="2800">
              <a:latin typeface="Cambria"/>
              <a:cs typeface="Cambria"/>
            </a:endParaRPr>
          </a:p>
          <a:p>
            <a:pPr marL="527685" marR="5080" indent="-514984">
              <a:lnSpc>
                <a:spcPct val="100000"/>
              </a:lnSpc>
              <a:spcBef>
                <a:spcPts val="1200"/>
              </a:spcBef>
              <a:buAutoNum type="arabicPeriod" startAt="4"/>
              <a:tabLst>
                <a:tab pos="527685" algn="l"/>
                <a:tab pos="528320" algn="l"/>
                <a:tab pos="1310640" algn="l"/>
              </a:tabLst>
            </a:pPr>
            <a:r>
              <a:rPr sz="2800" b="1" spc="-50" dirty="0">
                <a:solidFill>
                  <a:srgbClr val="FFFFFF"/>
                </a:solidFill>
                <a:latin typeface="Cambria"/>
                <a:cs typeface="Cambria"/>
              </a:rPr>
              <a:t>Has	</a:t>
            </a:r>
            <a:r>
              <a:rPr sz="2800" b="1" spc="-140" dirty="0">
                <a:solidFill>
                  <a:srgbClr val="FFFFFF"/>
                </a:solidFill>
                <a:latin typeface="Cambria"/>
                <a:cs typeface="Cambria"/>
              </a:rPr>
              <a:t>serous</a:t>
            </a:r>
            <a:r>
              <a:rPr sz="2800" b="1" spc="90" dirty="0">
                <a:solidFill>
                  <a:srgbClr val="FFFFFF"/>
                </a:solidFill>
                <a:latin typeface="Cambria"/>
                <a:cs typeface="Cambria"/>
              </a:rPr>
              <a:t> </a:t>
            </a:r>
            <a:r>
              <a:rPr sz="2800" b="1" spc="-130" dirty="0">
                <a:solidFill>
                  <a:srgbClr val="FFFFFF"/>
                </a:solidFill>
                <a:latin typeface="Cambria"/>
                <a:cs typeface="Cambria"/>
              </a:rPr>
              <a:t>demilunes</a:t>
            </a:r>
            <a:r>
              <a:rPr sz="2800" b="1" spc="114" dirty="0">
                <a:solidFill>
                  <a:srgbClr val="FFFFFF"/>
                </a:solidFill>
                <a:latin typeface="Cambria"/>
                <a:cs typeface="Cambria"/>
              </a:rPr>
              <a:t> </a:t>
            </a:r>
            <a:r>
              <a:rPr sz="2800" b="1" spc="20" dirty="0">
                <a:solidFill>
                  <a:srgbClr val="FFFFFF"/>
                </a:solidFill>
                <a:latin typeface="Cambria"/>
                <a:cs typeface="Cambria"/>
              </a:rPr>
              <a:t>. </a:t>
            </a:r>
            <a:r>
              <a:rPr sz="2800" b="1" spc="15" dirty="0">
                <a:solidFill>
                  <a:srgbClr val="FFFFFF"/>
                </a:solidFill>
                <a:latin typeface="Cambria"/>
                <a:cs typeface="Cambria"/>
              </a:rPr>
              <a:t> </a:t>
            </a:r>
            <a:r>
              <a:rPr sz="2800" b="1" spc="180" dirty="0">
                <a:solidFill>
                  <a:srgbClr val="FFC000"/>
                </a:solidFill>
                <a:latin typeface="Cambria"/>
                <a:cs typeface="Cambria"/>
              </a:rPr>
              <a:t>T/F</a:t>
            </a:r>
            <a:endParaRPr sz="2800">
              <a:latin typeface="Cambria"/>
              <a:cs typeface="Cambria"/>
            </a:endParaRPr>
          </a:p>
        </p:txBody>
      </p:sp>
      <p:sp>
        <p:nvSpPr>
          <p:cNvPr id="5" name="object 5"/>
          <p:cNvSpPr/>
          <p:nvPr/>
        </p:nvSpPr>
        <p:spPr>
          <a:xfrm>
            <a:off x="5334000" y="838200"/>
            <a:ext cx="3563111" cy="4876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400" y="533400"/>
            <a:ext cx="7696200" cy="54864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667000" y="2133600"/>
            <a:ext cx="3124200" cy="2667000"/>
          </a:xfrm>
          <a:custGeom>
            <a:avLst/>
            <a:gdLst/>
            <a:ahLst/>
            <a:cxnLst/>
            <a:rect l="l" t="t" r="r" b="b"/>
            <a:pathLst>
              <a:path w="3124200" h="2667000">
                <a:moveTo>
                  <a:pt x="0" y="1333500"/>
                </a:moveTo>
                <a:lnTo>
                  <a:pt x="834" y="1289482"/>
                </a:lnTo>
                <a:lnTo>
                  <a:pt x="3322" y="1245821"/>
                </a:lnTo>
                <a:lnTo>
                  <a:pt x="7437" y="1202539"/>
                </a:lnTo>
                <a:lnTo>
                  <a:pt x="13153" y="1159658"/>
                </a:lnTo>
                <a:lnTo>
                  <a:pt x="20445" y="1117199"/>
                </a:lnTo>
                <a:lnTo>
                  <a:pt x="29287" y="1075184"/>
                </a:lnTo>
                <a:lnTo>
                  <a:pt x="39653" y="1033636"/>
                </a:lnTo>
                <a:lnTo>
                  <a:pt x="51517" y="992576"/>
                </a:lnTo>
                <a:lnTo>
                  <a:pt x="64854" y="952027"/>
                </a:lnTo>
                <a:lnTo>
                  <a:pt x="79638" y="912010"/>
                </a:lnTo>
                <a:lnTo>
                  <a:pt x="95843" y="872547"/>
                </a:lnTo>
                <a:lnTo>
                  <a:pt x="113443" y="833661"/>
                </a:lnTo>
                <a:lnTo>
                  <a:pt x="132414" y="795373"/>
                </a:lnTo>
                <a:lnTo>
                  <a:pt x="152728" y="757705"/>
                </a:lnTo>
                <a:lnTo>
                  <a:pt x="174361" y="720679"/>
                </a:lnTo>
                <a:lnTo>
                  <a:pt x="197286" y="684317"/>
                </a:lnTo>
                <a:lnTo>
                  <a:pt x="221478" y="648642"/>
                </a:lnTo>
                <a:lnTo>
                  <a:pt x="246911" y="613674"/>
                </a:lnTo>
                <a:lnTo>
                  <a:pt x="273560" y="579437"/>
                </a:lnTo>
                <a:lnTo>
                  <a:pt x="301398" y="545951"/>
                </a:lnTo>
                <a:lnTo>
                  <a:pt x="330400" y="513240"/>
                </a:lnTo>
                <a:lnTo>
                  <a:pt x="360540" y="481324"/>
                </a:lnTo>
                <a:lnTo>
                  <a:pt x="391793" y="450226"/>
                </a:lnTo>
                <a:lnTo>
                  <a:pt x="424132" y="419968"/>
                </a:lnTo>
                <a:lnTo>
                  <a:pt x="457533" y="390572"/>
                </a:lnTo>
                <a:lnTo>
                  <a:pt x="491969" y="362060"/>
                </a:lnTo>
                <a:lnTo>
                  <a:pt x="527414" y="334453"/>
                </a:lnTo>
                <a:lnTo>
                  <a:pt x="563843" y="307774"/>
                </a:lnTo>
                <a:lnTo>
                  <a:pt x="601230" y="282045"/>
                </a:lnTo>
                <a:lnTo>
                  <a:pt x="639549" y="257287"/>
                </a:lnTo>
                <a:lnTo>
                  <a:pt x="678775" y="233523"/>
                </a:lnTo>
                <a:lnTo>
                  <a:pt x="718882" y="210775"/>
                </a:lnTo>
                <a:lnTo>
                  <a:pt x="759844" y="189064"/>
                </a:lnTo>
                <a:lnTo>
                  <a:pt x="801635" y="168412"/>
                </a:lnTo>
                <a:lnTo>
                  <a:pt x="844230" y="148842"/>
                </a:lnTo>
                <a:lnTo>
                  <a:pt x="887603" y="130375"/>
                </a:lnTo>
                <a:lnTo>
                  <a:pt x="931729" y="113034"/>
                </a:lnTo>
                <a:lnTo>
                  <a:pt x="976580" y="96840"/>
                </a:lnTo>
                <a:lnTo>
                  <a:pt x="1022133" y="81815"/>
                </a:lnTo>
                <a:lnTo>
                  <a:pt x="1068360" y="67982"/>
                </a:lnTo>
                <a:lnTo>
                  <a:pt x="1115237" y="55362"/>
                </a:lnTo>
                <a:lnTo>
                  <a:pt x="1162737" y="43977"/>
                </a:lnTo>
                <a:lnTo>
                  <a:pt x="1210835" y="33849"/>
                </a:lnTo>
                <a:lnTo>
                  <a:pt x="1259505" y="25000"/>
                </a:lnTo>
                <a:lnTo>
                  <a:pt x="1308722" y="17453"/>
                </a:lnTo>
                <a:lnTo>
                  <a:pt x="1358459" y="11228"/>
                </a:lnTo>
                <a:lnTo>
                  <a:pt x="1408691" y="6349"/>
                </a:lnTo>
                <a:lnTo>
                  <a:pt x="1459392" y="2836"/>
                </a:lnTo>
                <a:lnTo>
                  <a:pt x="1510537" y="712"/>
                </a:lnTo>
                <a:lnTo>
                  <a:pt x="1562100" y="0"/>
                </a:lnTo>
                <a:lnTo>
                  <a:pt x="1613662" y="712"/>
                </a:lnTo>
                <a:lnTo>
                  <a:pt x="1664807" y="2836"/>
                </a:lnTo>
                <a:lnTo>
                  <a:pt x="1715508" y="6349"/>
                </a:lnTo>
                <a:lnTo>
                  <a:pt x="1765740" y="11228"/>
                </a:lnTo>
                <a:lnTo>
                  <a:pt x="1815477" y="17453"/>
                </a:lnTo>
                <a:lnTo>
                  <a:pt x="1864694" y="25000"/>
                </a:lnTo>
                <a:lnTo>
                  <a:pt x="1913364" y="33849"/>
                </a:lnTo>
                <a:lnTo>
                  <a:pt x="1961462" y="43977"/>
                </a:lnTo>
                <a:lnTo>
                  <a:pt x="2008962" y="55362"/>
                </a:lnTo>
                <a:lnTo>
                  <a:pt x="2055839" y="67982"/>
                </a:lnTo>
                <a:lnTo>
                  <a:pt x="2102066" y="81815"/>
                </a:lnTo>
                <a:lnTo>
                  <a:pt x="2147619" y="96840"/>
                </a:lnTo>
                <a:lnTo>
                  <a:pt x="2192470" y="113034"/>
                </a:lnTo>
                <a:lnTo>
                  <a:pt x="2236596" y="130375"/>
                </a:lnTo>
                <a:lnTo>
                  <a:pt x="2279969" y="148842"/>
                </a:lnTo>
                <a:lnTo>
                  <a:pt x="2322564" y="168412"/>
                </a:lnTo>
                <a:lnTo>
                  <a:pt x="2364355" y="189064"/>
                </a:lnTo>
                <a:lnTo>
                  <a:pt x="2405317" y="210775"/>
                </a:lnTo>
                <a:lnTo>
                  <a:pt x="2445424" y="233523"/>
                </a:lnTo>
                <a:lnTo>
                  <a:pt x="2484650" y="257287"/>
                </a:lnTo>
                <a:lnTo>
                  <a:pt x="2522969" y="282045"/>
                </a:lnTo>
                <a:lnTo>
                  <a:pt x="2560356" y="307774"/>
                </a:lnTo>
                <a:lnTo>
                  <a:pt x="2596785" y="334453"/>
                </a:lnTo>
                <a:lnTo>
                  <a:pt x="2632230" y="362060"/>
                </a:lnTo>
                <a:lnTo>
                  <a:pt x="2666666" y="390572"/>
                </a:lnTo>
                <a:lnTo>
                  <a:pt x="2700067" y="419968"/>
                </a:lnTo>
                <a:lnTo>
                  <a:pt x="2732406" y="450226"/>
                </a:lnTo>
                <a:lnTo>
                  <a:pt x="2763659" y="481324"/>
                </a:lnTo>
                <a:lnTo>
                  <a:pt x="2793799" y="513240"/>
                </a:lnTo>
                <a:lnTo>
                  <a:pt x="2822801" y="545951"/>
                </a:lnTo>
                <a:lnTo>
                  <a:pt x="2850639" y="579437"/>
                </a:lnTo>
                <a:lnTo>
                  <a:pt x="2877288" y="613674"/>
                </a:lnTo>
                <a:lnTo>
                  <a:pt x="2902721" y="648642"/>
                </a:lnTo>
                <a:lnTo>
                  <a:pt x="2926913" y="684317"/>
                </a:lnTo>
                <a:lnTo>
                  <a:pt x="2949838" y="720679"/>
                </a:lnTo>
                <a:lnTo>
                  <a:pt x="2971471" y="757705"/>
                </a:lnTo>
                <a:lnTo>
                  <a:pt x="2991785" y="795373"/>
                </a:lnTo>
                <a:lnTo>
                  <a:pt x="3010756" y="833661"/>
                </a:lnTo>
                <a:lnTo>
                  <a:pt x="3028356" y="872547"/>
                </a:lnTo>
                <a:lnTo>
                  <a:pt x="3044561" y="912010"/>
                </a:lnTo>
                <a:lnTo>
                  <a:pt x="3059345" y="952027"/>
                </a:lnTo>
                <a:lnTo>
                  <a:pt x="3072682" y="992576"/>
                </a:lnTo>
                <a:lnTo>
                  <a:pt x="3084546" y="1033636"/>
                </a:lnTo>
                <a:lnTo>
                  <a:pt x="3094912" y="1075184"/>
                </a:lnTo>
                <a:lnTo>
                  <a:pt x="3103754" y="1117199"/>
                </a:lnTo>
                <a:lnTo>
                  <a:pt x="3111046" y="1159658"/>
                </a:lnTo>
                <a:lnTo>
                  <a:pt x="3116762" y="1202539"/>
                </a:lnTo>
                <a:lnTo>
                  <a:pt x="3120877" y="1245821"/>
                </a:lnTo>
                <a:lnTo>
                  <a:pt x="3123365" y="1289482"/>
                </a:lnTo>
                <a:lnTo>
                  <a:pt x="3124200" y="1333500"/>
                </a:lnTo>
                <a:lnTo>
                  <a:pt x="3123365" y="1377517"/>
                </a:lnTo>
                <a:lnTo>
                  <a:pt x="3120877" y="1421178"/>
                </a:lnTo>
                <a:lnTo>
                  <a:pt x="3116762" y="1464460"/>
                </a:lnTo>
                <a:lnTo>
                  <a:pt x="3111046" y="1507341"/>
                </a:lnTo>
                <a:lnTo>
                  <a:pt x="3103754" y="1549800"/>
                </a:lnTo>
                <a:lnTo>
                  <a:pt x="3094912" y="1591815"/>
                </a:lnTo>
                <a:lnTo>
                  <a:pt x="3084546" y="1633363"/>
                </a:lnTo>
                <a:lnTo>
                  <a:pt x="3072682" y="1674423"/>
                </a:lnTo>
                <a:lnTo>
                  <a:pt x="3059345" y="1714972"/>
                </a:lnTo>
                <a:lnTo>
                  <a:pt x="3044561" y="1754989"/>
                </a:lnTo>
                <a:lnTo>
                  <a:pt x="3028356" y="1794452"/>
                </a:lnTo>
                <a:lnTo>
                  <a:pt x="3010756" y="1833338"/>
                </a:lnTo>
                <a:lnTo>
                  <a:pt x="2991785" y="1871626"/>
                </a:lnTo>
                <a:lnTo>
                  <a:pt x="2971471" y="1909294"/>
                </a:lnTo>
                <a:lnTo>
                  <a:pt x="2949838" y="1946320"/>
                </a:lnTo>
                <a:lnTo>
                  <a:pt x="2926913" y="1982682"/>
                </a:lnTo>
                <a:lnTo>
                  <a:pt x="2902721" y="2018357"/>
                </a:lnTo>
                <a:lnTo>
                  <a:pt x="2877288" y="2053325"/>
                </a:lnTo>
                <a:lnTo>
                  <a:pt x="2850639" y="2087562"/>
                </a:lnTo>
                <a:lnTo>
                  <a:pt x="2822801" y="2121048"/>
                </a:lnTo>
                <a:lnTo>
                  <a:pt x="2793799" y="2153759"/>
                </a:lnTo>
                <a:lnTo>
                  <a:pt x="2763659" y="2185675"/>
                </a:lnTo>
                <a:lnTo>
                  <a:pt x="2732406" y="2216773"/>
                </a:lnTo>
                <a:lnTo>
                  <a:pt x="2700067" y="2247031"/>
                </a:lnTo>
                <a:lnTo>
                  <a:pt x="2666666" y="2276427"/>
                </a:lnTo>
                <a:lnTo>
                  <a:pt x="2632230" y="2304939"/>
                </a:lnTo>
                <a:lnTo>
                  <a:pt x="2596785" y="2332546"/>
                </a:lnTo>
                <a:lnTo>
                  <a:pt x="2560356" y="2359225"/>
                </a:lnTo>
                <a:lnTo>
                  <a:pt x="2522969" y="2384954"/>
                </a:lnTo>
                <a:lnTo>
                  <a:pt x="2484650" y="2409712"/>
                </a:lnTo>
                <a:lnTo>
                  <a:pt x="2445424" y="2433476"/>
                </a:lnTo>
                <a:lnTo>
                  <a:pt x="2405317" y="2456224"/>
                </a:lnTo>
                <a:lnTo>
                  <a:pt x="2364355" y="2477935"/>
                </a:lnTo>
                <a:lnTo>
                  <a:pt x="2322564" y="2498587"/>
                </a:lnTo>
                <a:lnTo>
                  <a:pt x="2279969" y="2518157"/>
                </a:lnTo>
                <a:lnTo>
                  <a:pt x="2236596" y="2536624"/>
                </a:lnTo>
                <a:lnTo>
                  <a:pt x="2192470" y="2553965"/>
                </a:lnTo>
                <a:lnTo>
                  <a:pt x="2147619" y="2570159"/>
                </a:lnTo>
                <a:lnTo>
                  <a:pt x="2102066" y="2585184"/>
                </a:lnTo>
                <a:lnTo>
                  <a:pt x="2055839" y="2599017"/>
                </a:lnTo>
                <a:lnTo>
                  <a:pt x="2008962" y="2611637"/>
                </a:lnTo>
                <a:lnTo>
                  <a:pt x="1961462" y="2623022"/>
                </a:lnTo>
                <a:lnTo>
                  <a:pt x="1913364" y="2633150"/>
                </a:lnTo>
                <a:lnTo>
                  <a:pt x="1864694" y="2641999"/>
                </a:lnTo>
                <a:lnTo>
                  <a:pt x="1815477" y="2649546"/>
                </a:lnTo>
                <a:lnTo>
                  <a:pt x="1765740" y="2655771"/>
                </a:lnTo>
                <a:lnTo>
                  <a:pt x="1715508" y="2660650"/>
                </a:lnTo>
                <a:lnTo>
                  <a:pt x="1664807" y="2664163"/>
                </a:lnTo>
                <a:lnTo>
                  <a:pt x="1613662" y="2666287"/>
                </a:lnTo>
                <a:lnTo>
                  <a:pt x="1562100" y="2667000"/>
                </a:lnTo>
                <a:lnTo>
                  <a:pt x="1510537" y="2666287"/>
                </a:lnTo>
                <a:lnTo>
                  <a:pt x="1459392" y="2664163"/>
                </a:lnTo>
                <a:lnTo>
                  <a:pt x="1408691" y="2660650"/>
                </a:lnTo>
                <a:lnTo>
                  <a:pt x="1358459" y="2655771"/>
                </a:lnTo>
                <a:lnTo>
                  <a:pt x="1308722" y="2649546"/>
                </a:lnTo>
                <a:lnTo>
                  <a:pt x="1259505" y="2641999"/>
                </a:lnTo>
                <a:lnTo>
                  <a:pt x="1210835" y="2633150"/>
                </a:lnTo>
                <a:lnTo>
                  <a:pt x="1162737" y="2623022"/>
                </a:lnTo>
                <a:lnTo>
                  <a:pt x="1115237" y="2611637"/>
                </a:lnTo>
                <a:lnTo>
                  <a:pt x="1068360" y="2599017"/>
                </a:lnTo>
                <a:lnTo>
                  <a:pt x="1022133" y="2585184"/>
                </a:lnTo>
                <a:lnTo>
                  <a:pt x="976580" y="2570159"/>
                </a:lnTo>
                <a:lnTo>
                  <a:pt x="931729" y="2553965"/>
                </a:lnTo>
                <a:lnTo>
                  <a:pt x="887603" y="2536624"/>
                </a:lnTo>
                <a:lnTo>
                  <a:pt x="844230" y="2518157"/>
                </a:lnTo>
                <a:lnTo>
                  <a:pt x="801635" y="2498587"/>
                </a:lnTo>
                <a:lnTo>
                  <a:pt x="759844" y="2477935"/>
                </a:lnTo>
                <a:lnTo>
                  <a:pt x="718882" y="2456224"/>
                </a:lnTo>
                <a:lnTo>
                  <a:pt x="678775" y="2433476"/>
                </a:lnTo>
                <a:lnTo>
                  <a:pt x="639549" y="2409712"/>
                </a:lnTo>
                <a:lnTo>
                  <a:pt x="601230" y="2384954"/>
                </a:lnTo>
                <a:lnTo>
                  <a:pt x="563843" y="2359225"/>
                </a:lnTo>
                <a:lnTo>
                  <a:pt x="527414" y="2332546"/>
                </a:lnTo>
                <a:lnTo>
                  <a:pt x="491969" y="2304939"/>
                </a:lnTo>
                <a:lnTo>
                  <a:pt x="457533" y="2276427"/>
                </a:lnTo>
                <a:lnTo>
                  <a:pt x="424132" y="2247031"/>
                </a:lnTo>
                <a:lnTo>
                  <a:pt x="391793" y="2216773"/>
                </a:lnTo>
                <a:lnTo>
                  <a:pt x="360540" y="2185675"/>
                </a:lnTo>
                <a:lnTo>
                  <a:pt x="330400" y="2153759"/>
                </a:lnTo>
                <a:lnTo>
                  <a:pt x="301398" y="2121048"/>
                </a:lnTo>
                <a:lnTo>
                  <a:pt x="273560" y="2087562"/>
                </a:lnTo>
                <a:lnTo>
                  <a:pt x="246911" y="2053325"/>
                </a:lnTo>
                <a:lnTo>
                  <a:pt x="221478" y="2018357"/>
                </a:lnTo>
                <a:lnTo>
                  <a:pt x="197286" y="1982682"/>
                </a:lnTo>
                <a:lnTo>
                  <a:pt x="174361" y="1946320"/>
                </a:lnTo>
                <a:lnTo>
                  <a:pt x="152728" y="1909294"/>
                </a:lnTo>
                <a:lnTo>
                  <a:pt x="132414" y="1871626"/>
                </a:lnTo>
                <a:lnTo>
                  <a:pt x="113443" y="1833338"/>
                </a:lnTo>
                <a:lnTo>
                  <a:pt x="95843" y="1794452"/>
                </a:lnTo>
                <a:lnTo>
                  <a:pt x="79638" y="1754989"/>
                </a:lnTo>
                <a:lnTo>
                  <a:pt x="64854" y="1714972"/>
                </a:lnTo>
                <a:lnTo>
                  <a:pt x="51517" y="1674423"/>
                </a:lnTo>
                <a:lnTo>
                  <a:pt x="39653" y="1633363"/>
                </a:lnTo>
                <a:lnTo>
                  <a:pt x="29287" y="1591815"/>
                </a:lnTo>
                <a:lnTo>
                  <a:pt x="20445" y="1549800"/>
                </a:lnTo>
                <a:lnTo>
                  <a:pt x="13153" y="1507341"/>
                </a:lnTo>
                <a:lnTo>
                  <a:pt x="7437" y="1464460"/>
                </a:lnTo>
                <a:lnTo>
                  <a:pt x="3322" y="1421178"/>
                </a:lnTo>
                <a:lnTo>
                  <a:pt x="834" y="1377517"/>
                </a:lnTo>
                <a:lnTo>
                  <a:pt x="0" y="1333500"/>
                </a:lnTo>
                <a:close/>
              </a:path>
            </a:pathLst>
          </a:custGeom>
          <a:ln w="73152">
            <a:solidFill>
              <a:srgbClr val="401B5B"/>
            </a:solidFill>
          </a:ln>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2980"/>
              </a:lnSpc>
            </a:pPr>
            <a:r>
              <a:rPr spc="-5" dirty="0"/>
              <a:t>3</a:t>
            </a:r>
            <a:r>
              <a:rPr spc="-5" dirty="0">
                <a:latin typeface="Aharoni"/>
                <a:cs typeface="Aharoni"/>
              </a:rPr>
              <a:t>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381000"/>
            <a:ext cx="8305800" cy="5715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733800" y="3124200"/>
            <a:ext cx="2209800" cy="2438400"/>
          </a:xfrm>
          <a:custGeom>
            <a:avLst/>
            <a:gdLst/>
            <a:ahLst/>
            <a:cxnLst/>
            <a:rect l="l" t="t" r="r" b="b"/>
            <a:pathLst>
              <a:path w="2209800" h="2438400">
                <a:moveTo>
                  <a:pt x="0" y="1219200"/>
                </a:moveTo>
                <a:lnTo>
                  <a:pt x="921" y="1168944"/>
                </a:lnTo>
                <a:lnTo>
                  <a:pt x="3662" y="1119205"/>
                </a:lnTo>
                <a:lnTo>
                  <a:pt x="8187" y="1070023"/>
                </a:lnTo>
                <a:lnTo>
                  <a:pt x="14460" y="1021437"/>
                </a:lnTo>
                <a:lnTo>
                  <a:pt x="22447" y="973486"/>
                </a:lnTo>
                <a:lnTo>
                  <a:pt x="32110" y="926209"/>
                </a:lnTo>
                <a:lnTo>
                  <a:pt x="43415" y="879645"/>
                </a:lnTo>
                <a:lnTo>
                  <a:pt x="56327" y="833835"/>
                </a:lnTo>
                <a:lnTo>
                  <a:pt x="70809" y="788816"/>
                </a:lnTo>
                <a:lnTo>
                  <a:pt x="86826" y="744628"/>
                </a:lnTo>
                <a:lnTo>
                  <a:pt x="104343" y="701311"/>
                </a:lnTo>
                <a:lnTo>
                  <a:pt x="123323" y="658903"/>
                </a:lnTo>
                <a:lnTo>
                  <a:pt x="143733" y="617444"/>
                </a:lnTo>
                <a:lnTo>
                  <a:pt x="165535" y="576973"/>
                </a:lnTo>
                <a:lnTo>
                  <a:pt x="188695" y="537529"/>
                </a:lnTo>
                <a:lnTo>
                  <a:pt x="213177" y="499152"/>
                </a:lnTo>
                <a:lnTo>
                  <a:pt x="238945" y="461881"/>
                </a:lnTo>
                <a:lnTo>
                  <a:pt x="265963" y="425754"/>
                </a:lnTo>
                <a:lnTo>
                  <a:pt x="294198" y="390811"/>
                </a:lnTo>
                <a:lnTo>
                  <a:pt x="323611" y="357092"/>
                </a:lnTo>
                <a:lnTo>
                  <a:pt x="354169" y="324635"/>
                </a:lnTo>
                <a:lnTo>
                  <a:pt x="385836" y="293480"/>
                </a:lnTo>
                <a:lnTo>
                  <a:pt x="418576" y="263666"/>
                </a:lnTo>
                <a:lnTo>
                  <a:pt x="452353" y="235232"/>
                </a:lnTo>
                <a:lnTo>
                  <a:pt x="487133" y="208217"/>
                </a:lnTo>
                <a:lnTo>
                  <a:pt x="522878" y="182662"/>
                </a:lnTo>
                <a:lnTo>
                  <a:pt x="559555" y="158604"/>
                </a:lnTo>
                <a:lnTo>
                  <a:pt x="597127" y="136083"/>
                </a:lnTo>
                <a:lnTo>
                  <a:pt x="635560" y="115138"/>
                </a:lnTo>
                <a:lnTo>
                  <a:pt x="674816" y="95809"/>
                </a:lnTo>
                <a:lnTo>
                  <a:pt x="714861" y="78135"/>
                </a:lnTo>
                <a:lnTo>
                  <a:pt x="755660" y="62154"/>
                </a:lnTo>
                <a:lnTo>
                  <a:pt x="797176" y="47907"/>
                </a:lnTo>
                <a:lnTo>
                  <a:pt x="839374" y="35432"/>
                </a:lnTo>
                <a:lnTo>
                  <a:pt x="882219" y="24769"/>
                </a:lnTo>
                <a:lnTo>
                  <a:pt x="925675" y="15957"/>
                </a:lnTo>
                <a:lnTo>
                  <a:pt x="969707" y="9034"/>
                </a:lnTo>
                <a:lnTo>
                  <a:pt x="1014278" y="4041"/>
                </a:lnTo>
                <a:lnTo>
                  <a:pt x="1059354" y="1016"/>
                </a:lnTo>
                <a:lnTo>
                  <a:pt x="1104900" y="0"/>
                </a:lnTo>
                <a:lnTo>
                  <a:pt x="1150445" y="1016"/>
                </a:lnTo>
                <a:lnTo>
                  <a:pt x="1195521" y="4041"/>
                </a:lnTo>
                <a:lnTo>
                  <a:pt x="1240092" y="9034"/>
                </a:lnTo>
                <a:lnTo>
                  <a:pt x="1284124" y="15957"/>
                </a:lnTo>
                <a:lnTo>
                  <a:pt x="1327580" y="24769"/>
                </a:lnTo>
                <a:lnTo>
                  <a:pt x="1370425" y="35432"/>
                </a:lnTo>
                <a:lnTo>
                  <a:pt x="1412623" y="47907"/>
                </a:lnTo>
                <a:lnTo>
                  <a:pt x="1454139" y="62154"/>
                </a:lnTo>
                <a:lnTo>
                  <a:pt x="1494938" y="78135"/>
                </a:lnTo>
                <a:lnTo>
                  <a:pt x="1534983" y="95809"/>
                </a:lnTo>
                <a:lnTo>
                  <a:pt x="1574239" y="115138"/>
                </a:lnTo>
                <a:lnTo>
                  <a:pt x="1612672" y="136083"/>
                </a:lnTo>
                <a:lnTo>
                  <a:pt x="1650244" y="158604"/>
                </a:lnTo>
                <a:lnTo>
                  <a:pt x="1686921" y="182662"/>
                </a:lnTo>
                <a:lnTo>
                  <a:pt x="1722666" y="208217"/>
                </a:lnTo>
                <a:lnTo>
                  <a:pt x="1757446" y="235232"/>
                </a:lnTo>
                <a:lnTo>
                  <a:pt x="1791223" y="263666"/>
                </a:lnTo>
                <a:lnTo>
                  <a:pt x="1823963" y="293480"/>
                </a:lnTo>
                <a:lnTo>
                  <a:pt x="1855630" y="324635"/>
                </a:lnTo>
                <a:lnTo>
                  <a:pt x="1886188" y="357092"/>
                </a:lnTo>
                <a:lnTo>
                  <a:pt x="1915601" y="390811"/>
                </a:lnTo>
                <a:lnTo>
                  <a:pt x="1943836" y="425754"/>
                </a:lnTo>
                <a:lnTo>
                  <a:pt x="1970854" y="461881"/>
                </a:lnTo>
                <a:lnTo>
                  <a:pt x="1996622" y="499152"/>
                </a:lnTo>
                <a:lnTo>
                  <a:pt x="2021104" y="537529"/>
                </a:lnTo>
                <a:lnTo>
                  <a:pt x="2044264" y="576973"/>
                </a:lnTo>
                <a:lnTo>
                  <a:pt x="2066066" y="617444"/>
                </a:lnTo>
                <a:lnTo>
                  <a:pt x="2086476" y="658903"/>
                </a:lnTo>
                <a:lnTo>
                  <a:pt x="2105456" y="701311"/>
                </a:lnTo>
                <a:lnTo>
                  <a:pt x="2122973" y="744628"/>
                </a:lnTo>
                <a:lnTo>
                  <a:pt x="2138990" y="788816"/>
                </a:lnTo>
                <a:lnTo>
                  <a:pt x="2153472" y="833835"/>
                </a:lnTo>
                <a:lnTo>
                  <a:pt x="2166384" y="879645"/>
                </a:lnTo>
                <a:lnTo>
                  <a:pt x="2177689" y="926209"/>
                </a:lnTo>
                <a:lnTo>
                  <a:pt x="2187352" y="973486"/>
                </a:lnTo>
                <a:lnTo>
                  <a:pt x="2195339" y="1021437"/>
                </a:lnTo>
                <a:lnTo>
                  <a:pt x="2201612" y="1070023"/>
                </a:lnTo>
                <a:lnTo>
                  <a:pt x="2206137" y="1119205"/>
                </a:lnTo>
                <a:lnTo>
                  <a:pt x="2208878" y="1168944"/>
                </a:lnTo>
                <a:lnTo>
                  <a:pt x="2209800" y="1219200"/>
                </a:lnTo>
                <a:lnTo>
                  <a:pt x="2208878" y="1269455"/>
                </a:lnTo>
                <a:lnTo>
                  <a:pt x="2206137" y="1319194"/>
                </a:lnTo>
                <a:lnTo>
                  <a:pt x="2201612" y="1368376"/>
                </a:lnTo>
                <a:lnTo>
                  <a:pt x="2195339" y="1416962"/>
                </a:lnTo>
                <a:lnTo>
                  <a:pt x="2187352" y="1464913"/>
                </a:lnTo>
                <a:lnTo>
                  <a:pt x="2177689" y="1512190"/>
                </a:lnTo>
                <a:lnTo>
                  <a:pt x="2166384" y="1558754"/>
                </a:lnTo>
                <a:lnTo>
                  <a:pt x="2153472" y="1604564"/>
                </a:lnTo>
                <a:lnTo>
                  <a:pt x="2138990" y="1649583"/>
                </a:lnTo>
                <a:lnTo>
                  <a:pt x="2122973" y="1693771"/>
                </a:lnTo>
                <a:lnTo>
                  <a:pt x="2105456" y="1737088"/>
                </a:lnTo>
                <a:lnTo>
                  <a:pt x="2086476" y="1779496"/>
                </a:lnTo>
                <a:lnTo>
                  <a:pt x="2066066" y="1820955"/>
                </a:lnTo>
                <a:lnTo>
                  <a:pt x="2044264" y="1861426"/>
                </a:lnTo>
                <a:lnTo>
                  <a:pt x="2021104" y="1900870"/>
                </a:lnTo>
                <a:lnTo>
                  <a:pt x="1996622" y="1939247"/>
                </a:lnTo>
                <a:lnTo>
                  <a:pt x="1970854" y="1976518"/>
                </a:lnTo>
                <a:lnTo>
                  <a:pt x="1943836" y="2012645"/>
                </a:lnTo>
                <a:lnTo>
                  <a:pt x="1915601" y="2047588"/>
                </a:lnTo>
                <a:lnTo>
                  <a:pt x="1886188" y="2081307"/>
                </a:lnTo>
                <a:lnTo>
                  <a:pt x="1855630" y="2113764"/>
                </a:lnTo>
                <a:lnTo>
                  <a:pt x="1823963" y="2144919"/>
                </a:lnTo>
                <a:lnTo>
                  <a:pt x="1791223" y="2174733"/>
                </a:lnTo>
                <a:lnTo>
                  <a:pt x="1757446" y="2203167"/>
                </a:lnTo>
                <a:lnTo>
                  <a:pt x="1722666" y="2230182"/>
                </a:lnTo>
                <a:lnTo>
                  <a:pt x="1686921" y="2255737"/>
                </a:lnTo>
                <a:lnTo>
                  <a:pt x="1650244" y="2279795"/>
                </a:lnTo>
                <a:lnTo>
                  <a:pt x="1612672" y="2302316"/>
                </a:lnTo>
                <a:lnTo>
                  <a:pt x="1574239" y="2323261"/>
                </a:lnTo>
                <a:lnTo>
                  <a:pt x="1534983" y="2342590"/>
                </a:lnTo>
                <a:lnTo>
                  <a:pt x="1494938" y="2360264"/>
                </a:lnTo>
                <a:lnTo>
                  <a:pt x="1454139" y="2376245"/>
                </a:lnTo>
                <a:lnTo>
                  <a:pt x="1412623" y="2390492"/>
                </a:lnTo>
                <a:lnTo>
                  <a:pt x="1370425" y="2402967"/>
                </a:lnTo>
                <a:lnTo>
                  <a:pt x="1327580" y="2413630"/>
                </a:lnTo>
                <a:lnTo>
                  <a:pt x="1284124" y="2422442"/>
                </a:lnTo>
                <a:lnTo>
                  <a:pt x="1240092" y="2429365"/>
                </a:lnTo>
                <a:lnTo>
                  <a:pt x="1195521" y="2434358"/>
                </a:lnTo>
                <a:lnTo>
                  <a:pt x="1150445" y="2437383"/>
                </a:lnTo>
                <a:lnTo>
                  <a:pt x="1104900" y="2438400"/>
                </a:lnTo>
                <a:lnTo>
                  <a:pt x="1059354" y="2437383"/>
                </a:lnTo>
                <a:lnTo>
                  <a:pt x="1014278" y="2434358"/>
                </a:lnTo>
                <a:lnTo>
                  <a:pt x="969707" y="2429365"/>
                </a:lnTo>
                <a:lnTo>
                  <a:pt x="925675" y="2422442"/>
                </a:lnTo>
                <a:lnTo>
                  <a:pt x="882219" y="2413630"/>
                </a:lnTo>
                <a:lnTo>
                  <a:pt x="839374" y="2402967"/>
                </a:lnTo>
                <a:lnTo>
                  <a:pt x="797176" y="2390492"/>
                </a:lnTo>
                <a:lnTo>
                  <a:pt x="755660" y="2376245"/>
                </a:lnTo>
                <a:lnTo>
                  <a:pt x="714861" y="2360264"/>
                </a:lnTo>
                <a:lnTo>
                  <a:pt x="674816" y="2342590"/>
                </a:lnTo>
                <a:lnTo>
                  <a:pt x="635560" y="2323261"/>
                </a:lnTo>
                <a:lnTo>
                  <a:pt x="597127" y="2302316"/>
                </a:lnTo>
                <a:lnTo>
                  <a:pt x="559555" y="2279795"/>
                </a:lnTo>
                <a:lnTo>
                  <a:pt x="522878" y="2255737"/>
                </a:lnTo>
                <a:lnTo>
                  <a:pt x="487133" y="2230182"/>
                </a:lnTo>
                <a:lnTo>
                  <a:pt x="452353" y="2203167"/>
                </a:lnTo>
                <a:lnTo>
                  <a:pt x="418576" y="2174733"/>
                </a:lnTo>
                <a:lnTo>
                  <a:pt x="385836" y="2144919"/>
                </a:lnTo>
                <a:lnTo>
                  <a:pt x="354169" y="2113764"/>
                </a:lnTo>
                <a:lnTo>
                  <a:pt x="323611" y="2081307"/>
                </a:lnTo>
                <a:lnTo>
                  <a:pt x="294198" y="2047588"/>
                </a:lnTo>
                <a:lnTo>
                  <a:pt x="265963" y="2012645"/>
                </a:lnTo>
                <a:lnTo>
                  <a:pt x="238945" y="1976518"/>
                </a:lnTo>
                <a:lnTo>
                  <a:pt x="213177" y="1939247"/>
                </a:lnTo>
                <a:lnTo>
                  <a:pt x="188695" y="1900870"/>
                </a:lnTo>
                <a:lnTo>
                  <a:pt x="165535" y="1861426"/>
                </a:lnTo>
                <a:lnTo>
                  <a:pt x="143733" y="1820955"/>
                </a:lnTo>
                <a:lnTo>
                  <a:pt x="123323" y="1779496"/>
                </a:lnTo>
                <a:lnTo>
                  <a:pt x="104343" y="1737088"/>
                </a:lnTo>
                <a:lnTo>
                  <a:pt x="86826" y="1693771"/>
                </a:lnTo>
                <a:lnTo>
                  <a:pt x="70809" y="1649583"/>
                </a:lnTo>
                <a:lnTo>
                  <a:pt x="56327" y="1604564"/>
                </a:lnTo>
                <a:lnTo>
                  <a:pt x="43415" y="1558754"/>
                </a:lnTo>
                <a:lnTo>
                  <a:pt x="32110" y="1512190"/>
                </a:lnTo>
                <a:lnTo>
                  <a:pt x="22447" y="1464913"/>
                </a:lnTo>
                <a:lnTo>
                  <a:pt x="14460" y="1416962"/>
                </a:lnTo>
                <a:lnTo>
                  <a:pt x="8187" y="1368376"/>
                </a:lnTo>
                <a:lnTo>
                  <a:pt x="3662" y="1319194"/>
                </a:lnTo>
                <a:lnTo>
                  <a:pt x="921" y="1269455"/>
                </a:lnTo>
                <a:lnTo>
                  <a:pt x="0" y="1219200"/>
                </a:lnTo>
                <a:close/>
              </a:path>
            </a:pathLst>
          </a:custGeom>
          <a:ln w="73152">
            <a:solidFill>
              <a:srgbClr val="FF0000"/>
            </a:solidFill>
          </a:ln>
        </p:spPr>
        <p:txBody>
          <a:bodyPr wrap="square" lIns="0" tIns="0" rIns="0" bIns="0" rtlCol="0"/>
          <a:lstStyle/>
          <a:p>
            <a:endParaRPr/>
          </a:p>
        </p:txBody>
      </p:sp>
      <p:sp>
        <p:nvSpPr>
          <p:cNvPr id="4" name="object 4"/>
          <p:cNvSpPr/>
          <p:nvPr/>
        </p:nvSpPr>
        <p:spPr>
          <a:xfrm>
            <a:off x="6934200" y="4343400"/>
            <a:ext cx="1752600" cy="1600200"/>
          </a:xfrm>
          <a:custGeom>
            <a:avLst/>
            <a:gdLst/>
            <a:ahLst/>
            <a:cxnLst/>
            <a:rect l="l" t="t" r="r" b="b"/>
            <a:pathLst>
              <a:path w="1752600" h="1600200">
                <a:moveTo>
                  <a:pt x="0" y="800100"/>
                </a:moveTo>
                <a:lnTo>
                  <a:pt x="1387" y="754702"/>
                </a:lnTo>
                <a:lnTo>
                  <a:pt x="5499" y="709968"/>
                </a:lnTo>
                <a:lnTo>
                  <a:pt x="12261" y="665966"/>
                </a:lnTo>
                <a:lnTo>
                  <a:pt x="21601" y="622762"/>
                </a:lnTo>
                <a:lnTo>
                  <a:pt x="33444" y="580425"/>
                </a:lnTo>
                <a:lnTo>
                  <a:pt x="47716" y="539023"/>
                </a:lnTo>
                <a:lnTo>
                  <a:pt x="64343" y="498621"/>
                </a:lnTo>
                <a:lnTo>
                  <a:pt x="83251" y="459290"/>
                </a:lnTo>
                <a:lnTo>
                  <a:pt x="104367" y="421094"/>
                </a:lnTo>
                <a:lnTo>
                  <a:pt x="127616" y="384104"/>
                </a:lnTo>
                <a:lnTo>
                  <a:pt x="152923" y="348385"/>
                </a:lnTo>
                <a:lnTo>
                  <a:pt x="180217" y="314006"/>
                </a:lnTo>
                <a:lnTo>
                  <a:pt x="209421" y="281034"/>
                </a:lnTo>
                <a:lnTo>
                  <a:pt x="240464" y="249537"/>
                </a:lnTo>
                <a:lnTo>
                  <a:pt x="273269" y="219582"/>
                </a:lnTo>
                <a:lnTo>
                  <a:pt x="307764" y="191237"/>
                </a:lnTo>
                <a:lnTo>
                  <a:pt x="343875" y="164569"/>
                </a:lnTo>
                <a:lnTo>
                  <a:pt x="381527" y="139646"/>
                </a:lnTo>
                <a:lnTo>
                  <a:pt x="420647" y="116537"/>
                </a:lnTo>
                <a:lnTo>
                  <a:pt x="461161" y="95307"/>
                </a:lnTo>
                <a:lnTo>
                  <a:pt x="502995" y="76025"/>
                </a:lnTo>
                <a:lnTo>
                  <a:pt x="546074" y="58758"/>
                </a:lnTo>
                <a:lnTo>
                  <a:pt x="590325" y="43575"/>
                </a:lnTo>
                <a:lnTo>
                  <a:pt x="635674" y="30542"/>
                </a:lnTo>
                <a:lnTo>
                  <a:pt x="682047" y="19727"/>
                </a:lnTo>
                <a:lnTo>
                  <a:pt x="729370" y="11197"/>
                </a:lnTo>
                <a:lnTo>
                  <a:pt x="777569" y="5021"/>
                </a:lnTo>
                <a:lnTo>
                  <a:pt x="826570" y="1266"/>
                </a:lnTo>
                <a:lnTo>
                  <a:pt x="876300" y="0"/>
                </a:lnTo>
                <a:lnTo>
                  <a:pt x="926029" y="1266"/>
                </a:lnTo>
                <a:lnTo>
                  <a:pt x="975030" y="5021"/>
                </a:lnTo>
                <a:lnTo>
                  <a:pt x="1023229" y="11197"/>
                </a:lnTo>
                <a:lnTo>
                  <a:pt x="1070552" y="19727"/>
                </a:lnTo>
                <a:lnTo>
                  <a:pt x="1116925" y="30542"/>
                </a:lnTo>
                <a:lnTo>
                  <a:pt x="1162274" y="43575"/>
                </a:lnTo>
                <a:lnTo>
                  <a:pt x="1206525" y="58758"/>
                </a:lnTo>
                <a:lnTo>
                  <a:pt x="1249604" y="76025"/>
                </a:lnTo>
                <a:lnTo>
                  <a:pt x="1291438" y="95307"/>
                </a:lnTo>
                <a:lnTo>
                  <a:pt x="1331952" y="116537"/>
                </a:lnTo>
                <a:lnTo>
                  <a:pt x="1371072" y="139646"/>
                </a:lnTo>
                <a:lnTo>
                  <a:pt x="1408724" y="164569"/>
                </a:lnTo>
                <a:lnTo>
                  <a:pt x="1444835" y="191237"/>
                </a:lnTo>
                <a:lnTo>
                  <a:pt x="1479330" y="219582"/>
                </a:lnTo>
                <a:lnTo>
                  <a:pt x="1512135" y="249537"/>
                </a:lnTo>
                <a:lnTo>
                  <a:pt x="1543178" y="281034"/>
                </a:lnTo>
                <a:lnTo>
                  <a:pt x="1572382" y="314006"/>
                </a:lnTo>
                <a:lnTo>
                  <a:pt x="1599676" y="348385"/>
                </a:lnTo>
                <a:lnTo>
                  <a:pt x="1624983" y="384104"/>
                </a:lnTo>
                <a:lnTo>
                  <a:pt x="1648232" y="421094"/>
                </a:lnTo>
                <a:lnTo>
                  <a:pt x="1669348" y="459290"/>
                </a:lnTo>
                <a:lnTo>
                  <a:pt x="1688256" y="498621"/>
                </a:lnTo>
                <a:lnTo>
                  <a:pt x="1704883" y="539023"/>
                </a:lnTo>
                <a:lnTo>
                  <a:pt x="1719155" y="580425"/>
                </a:lnTo>
                <a:lnTo>
                  <a:pt x="1730998" y="622762"/>
                </a:lnTo>
                <a:lnTo>
                  <a:pt x="1740338" y="665966"/>
                </a:lnTo>
                <a:lnTo>
                  <a:pt x="1747100" y="709968"/>
                </a:lnTo>
                <a:lnTo>
                  <a:pt x="1751212" y="754702"/>
                </a:lnTo>
                <a:lnTo>
                  <a:pt x="1752600" y="800100"/>
                </a:lnTo>
                <a:lnTo>
                  <a:pt x="1751212" y="845497"/>
                </a:lnTo>
                <a:lnTo>
                  <a:pt x="1747100" y="890231"/>
                </a:lnTo>
                <a:lnTo>
                  <a:pt x="1740338" y="934233"/>
                </a:lnTo>
                <a:lnTo>
                  <a:pt x="1730998" y="977437"/>
                </a:lnTo>
                <a:lnTo>
                  <a:pt x="1719155" y="1019774"/>
                </a:lnTo>
                <a:lnTo>
                  <a:pt x="1704883" y="1061176"/>
                </a:lnTo>
                <a:lnTo>
                  <a:pt x="1688256" y="1101578"/>
                </a:lnTo>
                <a:lnTo>
                  <a:pt x="1669348" y="1140909"/>
                </a:lnTo>
                <a:lnTo>
                  <a:pt x="1648232" y="1179105"/>
                </a:lnTo>
                <a:lnTo>
                  <a:pt x="1624983" y="1216095"/>
                </a:lnTo>
                <a:lnTo>
                  <a:pt x="1599676" y="1251814"/>
                </a:lnTo>
                <a:lnTo>
                  <a:pt x="1572382" y="1286193"/>
                </a:lnTo>
                <a:lnTo>
                  <a:pt x="1543178" y="1319165"/>
                </a:lnTo>
                <a:lnTo>
                  <a:pt x="1512135" y="1350662"/>
                </a:lnTo>
                <a:lnTo>
                  <a:pt x="1479330" y="1380617"/>
                </a:lnTo>
                <a:lnTo>
                  <a:pt x="1444835" y="1408962"/>
                </a:lnTo>
                <a:lnTo>
                  <a:pt x="1408724" y="1435630"/>
                </a:lnTo>
                <a:lnTo>
                  <a:pt x="1371072" y="1460553"/>
                </a:lnTo>
                <a:lnTo>
                  <a:pt x="1331952" y="1483662"/>
                </a:lnTo>
                <a:lnTo>
                  <a:pt x="1291438" y="1504892"/>
                </a:lnTo>
                <a:lnTo>
                  <a:pt x="1249604" y="1524174"/>
                </a:lnTo>
                <a:lnTo>
                  <a:pt x="1206525" y="1541441"/>
                </a:lnTo>
                <a:lnTo>
                  <a:pt x="1162274" y="1556624"/>
                </a:lnTo>
                <a:lnTo>
                  <a:pt x="1116925" y="1569657"/>
                </a:lnTo>
                <a:lnTo>
                  <a:pt x="1070552" y="1580472"/>
                </a:lnTo>
                <a:lnTo>
                  <a:pt x="1023229" y="1589002"/>
                </a:lnTo>
                <a:lnTo>
                  <a:pt x="975030" y="1595178"/>
                </a:lnTo>
                <a:lnTo>
                  <a:pt x="926029" y="1598933"/>
                </a:lnTo>
                <a:lnTo>
                  <a:pt x="876300" y="1600200"/>
                </a:lnTo>
                <a:lnTo>
                  <a:pt x="826570" y="1598933"/>
                </a:lnTo>
                <a:lnTo>
                  <a:pt x="777569" y="1595178"/>
                </a:lnTo>
                <a:lnTo>
                  <a:pt x="729370" y="1589002"/>
                </a:lnTo>
                <a:lnTo>
                  <a:pt x="682047" y="1580472"/>
                </a:lnTo>
                <a:lnTo>
                  <a:pt x="635674" y="1569657"/>
                </a:lnTo>
                <a:lnTo>
                  <a:pt x="590325" y="1556624"/>
                </a:lnTo>
                <a:lnTo>
                  <a:pt x="546074" y="1541441"/>
                </a:lnTo>
                <a:lnTo>
                  <a:pt x="502995" y="1524174"/>
                </a:lnTo>
                <a:lnTo>
                  <a:pt x="461161" y="1504892"/>
                </a:lnTo>
                <a:lnTo>
                  <a:pt x="420647" y="1483662"/>
                </a:lnTo>
                <a:lnTo>
                  <a:pt x="381527" y="1460553"/>
                </a:lnTo>
                <a:lnTo>
                  <a:pt x="343875" y="1435630"/>
                </a:lnTo>
                <a:lnTo>
                  <a:pt x="307764" y="1408962"/>
                </a:lnTo>
                <a:lnTo>
                  <a:pt x="273269" y="1380617"/>
                </a:lnTo>
                <a:lnTo>
                  <a:pt x="240464" y="1350662"/>
                </a:lnTo>
                <a:lnTo>
                  <a:pt x="209421" y="1319165"/>
                </a:lnTo>
                <a:lnTo>
                  <a:pt x="180217" y="1286193"/>
                </a:lnTo>
                <a:lnTo>
                  <a:pt x="152923" y="1251814"/>
                </a:lnTo>
                <a:lnTo>
                  <a:pt x="127616" y="1216095"/>
                </a:lnTo>
                <a:lnTo>
                  <a:pt x="104367" y="1179105"/>
                </a:lnTo>
                <a:lnTo>
                  <a:pt x="83251" y="1140909"/>
                </a:lnTo>
                <a:lnTo>
                  <a:pt x="64343" y="1101578"/>
                </a:lnTo>
                <a:lnTo>
                  <a:pt x="47716" y="1061176"/>
                </a:lnTo>
                <a:lnTo>
                  <a:pt x="33444" y="1019774"/>
                </a:lnTo>
                <a:lnTo>
                  <a:pt x="21601" y="977437"/>
                </a:lnTo>
                <a:lnTo>
                  <a:pt x="12261" y="934233"/>
                </a:lnTo>
                <a:lnTo>
                  <a:pt x="5499" y="890231"/>
                </a:lnTo>
                <a:lnTo>
                  <a:pt x="1387" y="845497"/>
                </a:lnTo>
                <a:lnTo>
                  <a:pt x="0" y="800100"/>
                </a:lnTo>
                <a:close/>
              </a:path>
            </a:pathLst>
          </a:custGeom>
          <a:ln w="73152">
            <a:solidFill>
              <a:srgbClr val="FF0000"/>
            </a:solidFill>
          </a:ln>
        </p:spPr>
        <p:txBody>
          <a:bodyPr wrap="square" lIns="0" tIns="0" rIns="0" bIns="0" rtlCol="0"/>
          <a:lstStyle/>
          <a:p>
            <a:endParaRPr/>
          </a:p>
        </p:txBody>
      </p:sp>
      <p:sp>
        <p:nvSpPr>
          <p:cNvPr id="5" name="object 5"/>
          <p:cNvSpPr/>
          <p:nvPr/>
        </p:nvSpPr>
        <p:spPr>
          <a:xfrm>
            <a:off x="7162800" y="838200"/>
            <a:ext cx="1371600" cy="1295400"/>
          </a:xfrm>
          <a:custGeom>
            <a:avLst/>
            <a:gdLst/>
            <a:ahLst/>
            <a:cxnLst/>
            <a:rect l="l" t="t" r="r" b="b"/>
            <a:pathLst>
              <a:path w="1371600" h="1295400">
                <a:moveTo>
                  <a:pt x="0" y="647700"/>
                </a:moveTo>
                <a:lnTo>
                  <a:pt x="1722" y="601438"/>
                </a:lnTo>
                <a:lnTo>
                  <a:pt x="6811" y="556056"/>
                </a:lnTo>
                <a:lnTo>
                  <a:pt x="15151" y="511661"/>
                </a:lnTo>
                <a:lnTo>
                  <a:pt x="26625" y="468365"/>
                </a:lnTo>
                <a:lnTo>
                  <a:pt x="41118" y="426275"/>
                </a:lnTo>
                <a:lnTo>
                  <a:pt x="58514" y="385503"/>
                </a:lnTo>
                <a:lnTo>
                  <a:pt x="78696" y="346157"/>
                </a:lnTo>
                <a:lnTo>
                  <a:pt x="101548" y="308347"/>
                </a:lnTo>
                <a:lnTo>
                  <a:pt x="126954" y="272183"/>
                </a:lnTo>
                <a:lnTo>
                  <a:pt x="154798" y="237774"/>
                </a:lnTo>
                <a:lnTo>
                  <a:pt x="184964" y="205229"/>
                </a:lnTo>
                <a:lnTo>
                  <a:pt x="217336" y="174658"/>
                </a:lnTo>
                <a:lnTo>
                  <a:pt x="251798" y="146171"/>
                </a:lnTo>
                <a:lnTo>
                  <a:pt x="288233" y="119877"/>
                </a:lnTo>
                <a:lnTo>
                  <a:pt x="326525" y="95886"/>
                </a:lnTo>
                <a:lnTo>
                  <a:pt x="366559" y="74307"/>
                </a:lnTo>
                <a:lnTo>
                  <a:pt x="408218" y="55250"/>
                </a:lnTo>
                <a:lnTo>
                  <a:pt x="451386" y="38824"/>
                </a:lnTo>
                <a:lnTo>
                  <a:pt x="495947" y="25140"/>
                </a:lnTo>
                <a:lnTo>
                  <a:pt x="541785" y="14305"/>
                </a:lnTo>
                <a:lnTo>
                  <a:pt x="588784" y="6431"/>
                </a:lnTo>
                <a:lnTo>
                  <a:pt x="636828" y="1626"/>
                </a:lnTo>
                <a:lnTo>
                  <a:pt x="685800" y="0"/>
                </a:lnTo>
                <a:lnTo>
                  <a:pt x="734771" y="1626"/>
                </a:lnTo>
                <a:lnTo>
                  <a:pt x="782815" y="6431"/>
                </a:lnTo>
                <a:lnTo>
                  <a:pt x="829814" y="14305"/>
                </a:lnTo>
                <a:lnTo>
                  <a:pt x="875652" y="25140"/>
                </a:lnTo>
                <a:lnTo>
                  <a:pt x="920213" y="38824"/>
                </a:lnTo>
                <a:lnTo>
                  <a:pt x="963381" y="55250"/>
                </a:lnTo>
                <a:lnTo>
                  <a:pt x="1005040" y="74307"/>
                </a:lnTo>
                <a:lnTo>
                  <a:pt x="1045074" y="95886"/>
                </a:lnTo>
                <a:lnTo>
                  <a:pt x="1083366" y="119877"/>
                </a:lnTo>
                <a:lnTo>
                  <a:pt x="1119801" y="146171"/>
                </a:lnTo>
                <a:lnTo>
                  <a:pt x="1154263" y="174658"/>
                </a:lnTo>
                <a:lnTo>
                  <a:pt x="1186635" y="205229"/>
                </a:lnTo>
                <a:lnTo>
                  <a:pt x="1216801" y="237774"/>
                </a:lnTo>
                <a:lnTo>
                  <a:pt x="1244645" y="272183"/>
                </a:lnTo>
                <a:lnTo>
                  <a:pt x="1270051" y="308347"/>
                </a:lnTo>
                <a:lnTo>
                  <a:pt x="1292903" y="346157"/>
                </a:lnTo>
                <a:lnTo>
                  <a:pt x="1313085" y="385503"/>
                </a:lnTo>
                <a:lnTo>
                  <a:pt x="1330481" y="426275"/>
                </a:lnTo>
                <a:lnTo>
                  <a:pt x="1344974" y="468365"/>
                </a:lnTo>
                <a:lnTo>
                  <a:pt x="1356448" y="511661"/>
                </a:lnTo>
                <a:lnTo>
                  <a:pt x="1364788" y="556056"/>
                </a:lnTo>
                <a:lnTo>
                  <a:pt x="1369877" y="601438"/>
                </a:lnTo>
                <a:lnTo>
                  <a:pt x="1371600" y="647700"/>
                </a:lnTo>
                <a:lnTo>
                  <a:pt x="1369877" y="693961"/>
                </a:lnTo>
                <a:lnTo>
                  <a:pt x="1364788" y="739343"/>
                </a:lnTo>
                <a:lnTo>
                  <a:pt x="1356448" y="783738"/>
                </a:lnTo>
                <a:lnTo>
                  <a:pt x="1344974" y="827034"/>
                </a:lnTo>
                <a:lnTo>
                  <a:pt x="1330481" y="869124"/>
                </a:lnTo>
                <a:lnTo>
                  <a:pt x="1313085" y="909896"/>
                </a:lnTo>
                <a:lnTo>
                  <a:pt x="1292903" y="949242"/>
                </a:lnTo>
                <a:lnTo>
                  <a:pt x="1270051" y="987052"/>
                </a:lnTo>
                <a:lnTo>
                  <a:pt x="1244645" y="1023216"/>
                </a:lnTo>
                <a:lnTo>
                  <a:pt x="1216801" y="1057625"/>
                </a:lnTo>
                <a:lnTo>
                  <a:pt x="1186635" y="1090170"/>
                </a:lnTo>
                <a:lnTo>
                  <a:pt x="1154263" y="1120741"/>
                </a:lnTo>
                <a:lnTo>
                  <a:pt x="1119801" y="1149228"/>
                </a:lnTo>
                <a:lnTo>
                  <a:pt x="1083366" y="1175522"/>
                </a:lnTo>
                <a:lnTo>
                  <a:pt x="1045074" y="1199513"/>
                </a:lnTo>
                <a:lnTo>
                  <a:pt x="1005040" y="1221092"/>
                </a:lnTo>
                <a:lnTo>
                  <a:pt x="963381" y="1240149"/>
                </a:lnTo>
                <a:lnTo>
                  <a:pt x="920213" y="1256575"/>
                </a:lnTo>
                <a:lnTo>
                  <a:pt x="875652" y="1270259"/>
                </a:lnTo>
                <a:lnTo>
                  <a:pt x="829814" y="1281094"/>
                </a:lnTo>
                <a:lnTo>
                  <a:pt x="782815" y="1288968"/>
                </a:lnTo>
                <a:lnTo>
                  <a:pt x="734771" y="1293773"/>
                </a:lnTo>
                <a:lnTo>
                  <a:pt x="685800" y="1295400"/>
                </a:lnTo>
                <a:lnTo>
                  <a:pt x="636828" y="1293773"/>
                </a:lnTo>
                <a:lnTo>
                  <a:pt x="588784" y="1288968"/>
                </a:lnTo>
                <a:lnTo>
                  <a:pt x="541785" y="1281094"/>
                </a:lnTo>
                <a:lnTo>
                  <a:pt x="495947" y="1270259"/>
                </a:lnTo>
                <a:lnTo>
                  <a:pt x="451386" y="1256575"/>
                </a:lnTo>
                <a:lnTo>
                  <a:pt x="408218" y="1240149"/>
                </a:lnTo>
                <a:lnTo>
                  <a:pt x="366559" y="1221092"/>
                </a:lnTo>
                <a:lnTo>
                  <a:pt x="326525" y="1199513"/>
                </a:lnTo>
                <a:lnTo>
                  <a:pt x="288233" y="1175522"/>
                </a:lnTo>
                <a:lnTo>
                  <a:pt x="251798" y="1149228"/>
                </a:lnTo>
                <a:lnTo>
                  <a:pt x="217336" y="1120741"/>
                </a:lnTo>
                <a:lnTo>
                  <a:pt x="184964" y="1090170"/>
                </a:lnTo>
                <a:lnTo>
                  <a:pt x="154798" y="1057625"/>
                </a:lnTo>
                <a:lnTo>
                  <a:pt x="126954" y="1023216"/>
                </a:lnTo>
                <a:lnTo>
                  <a:pt x="101548" y="987052"/>
                </a:lnTo>
                <a:lnTo>
                  <a:pt x="78696" y="949242"/>
                </a:lnTo>
                <a:lnTo>
                  <a:pt x="58514" y="909896"/>
                </a:lnTo>
                <a:lnTo>
                  <a:pt x="41118" y="869124"/>
                </a:lnTo>
                <a:lnTo>
                  <a:pt x="26625" y="827034"/>
                </a:lnTo>
                <a:lnTo>
                  <a:pt x="15151" y="783738"/>
                </a:lnTo>
                <a:lnTo>
                  <a:pt x="6811" y="739343"/>
                </a:lnTo>
                <a:lnTo>
                  <a:pt x="1722" y="693961"/>
                </a:lnTo>
                <a:lnTo>
                  <a:pt x="0" y="647700"/>
                </a:lnTo>
                <a:close/>
              </a:path>
            </a:pathLst>
          </a:custGeom>
          <a:ln w="73152">
            <a:solidFill>
              <a:srgbClr val="FF0000"/>
            </a:solidFill>
          </a:ln>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2980"/>
              </a:lnSpc>
            </a:pPr>
            <a:r>
              <a:rPr spc="-5" dirty="0"/>
              <a:t>4</a:t>
            </a:r>
            <a:r>
              <a:rPr spc="-5" dirty="0">
                <a:latin typeface="Aharoni"/>
                <a:cs typeface="Aharoni"/>
              </a:rPr>
              <a:t>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400" y="685800"/>
            <a:ext cx="7467600" cy="52578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2980"/>
              </a:lnSpc>
            </a:pPr>
            <a:r>
              <a:rPr spc="-5" dirty="0"/>
              <a:t>5</a:t>
            </a:r>
            <a:r>
              <a:rPr spc="-5" dirty="0">
                <a:latin typeface="Aharoni"/>
                <a:cs typeface="Aharoni"/>
              </a:rPr>
              <a:t>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0" y="609600"/>
            <a:ext cx="7924800" cy="54102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2980"/>
              </a:lnSpc>
            </a:pPr>
            <a:r>
              <a:rPr spc="-5" dirty="0"/>
              <a:t>6</a:t>
            </a:r>
            <a:r>
              <a:rPr spc="-5" dirty="0">
                <a:latin typeface="Aharoni"/>
                <a:cs typeface="Aharoni"/>
              </a:rPr>
              <a:t>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1" descr="epithel3.gif"/>
          <p:cNvPicPr>
            <a:picLocks noChangeAspect="1"/>
          </p:cNvPicPr>
          <p:nvPr/>
        </p:nvPicPr>
        <p:blipFill>
          <a:blip r:embed="rId2"/>
          <a:srcRect/>
          <a:stretch>
            <a:fillRect/>
          </a:stretch>
        </p:blipFill>
        <p:spPr bwMode="auto">
          <a:xfrm>
            <a:off x="1643063" y="1714500"/>
            <a:ext cx="5715000" cy="409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66800" y="304800"/>
            <a:ext cx="69342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2980"/>
              </a:lnSpc>
            </a:pPr>
            <a:r>
              <a:rPr spc="-5" dirty="0"/>
              <a:t>7</a:t>
            </a:r>
            <a:r>
              <a:rPr spc="-5" dirty="0">
                <a:latin typeface="Aharoni"/>
                <a:cs typeface="Aharoni"/>
              </a:rPr>
              <a:t>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TotalTime>
  <Words>236</Words>
  <Application>Microsoft Office PowerPoint</Application>
  <PresentationFormat>On-screen Show (4:3)</PresentationFormat>
  <Paragraphs>70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Mammary gland</vt:lpstr>
      <vt:lpstr>Slide 21</vt:lpstr>
      <vt:lpstr>Slide 22</vt:lpstr>
      <vt:lpstr>PAS stain</vt:lpstr>
      <vt:lpstr>Slide 24</vt:lpstr>
      <vt:lpstr>Slide 25</vt:lpstr>
      <vt:lpstr>Slide 26</vt:lpstr>
      <vt:lpstr>Slide 27</vt:lpstr>
      <vt:lpstr>Sebaceous glands:</vt:lpstr>
      <vt:lpstr>Goblet Cells:</vt:lpstr>
      <vt:lpstr>The sublingual gland: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ihsan</dc:creator>
  <cp:lastModifiedBy>Fam!ly</cp:lastModifiedBy>
  <cp:revision>27</cp:revision>
  <dcterms:created xsi:type="dcterms:W3CDTF">2016-03-03T11:01:04Z</dcterms:created>
  <dcterms:modified xsi:type="dcterms:W3CDTF">2016-03-09T04:30:28Z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2015-03-13T00:00:00Z</vt:filetime>
  </property>
  <property fmtid="{D5CDD505-2E9C-101B-9397-08002B2CF9AE}" pid="3" name="Creator">
    <vt:lpwstr>Microsoft® PowerPoint® 2013</vt:lpwstr>
  </property>
  <property fmtid="{D5CDD505-2E9C-101B-9397-08002B2CF9AE}" pid="4" name="LastSaved">
    <vt:filetime>2016-03-03T00:00:00Z</vt:filetime>
  </property>
</Properties>
</file>