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D53CA-400E-47B4-9876-46A49BDCBCAF}" type="datetimeFigureOut">
              <a:rPr lang="sv-SE" smtClean="0"/>
              <a:t>2016-04-20</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0A3C01-E73F-442B-B710-5F214271AB4E}"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sz="2000" dirty="0" smtClean="0"/>
              <a:t>Bloom, J. (1990). The Relationship of Social Support and Health. </a:t>
            </a:r>
            <a:r>
              <a:rPr lang="en-CA" sz="2000" u="sng" dirty="0" smtClean="0"/>
              <a:t>Social Science Medicine 30</a:t>
            </a:r>
            <a:r>
              <a:rPr lang="en-CA" sz="2000" dirty="0" smtClean="0"/>
              <a:t>(5), 635-637.</a:t>
            </a:r>
          </a:p>
          <a:p>
            <a:pPr marL="0" marR="0" lvl="1" indent="0" algn="l" defTabSz="914400" rtl="0" eaLnBrk="1" fontAlgn="auto" latinLnBrk="0" hangingPunct="1">
              <a:lnSpc>
                <a:spcPct val="100000"/>
              </a:lnSpc>
              <a:spcBef>
                <a:spcPts val="0"/>
              </a:spcBef>
              <a:spcAft>
                <a:spcPts val="0"/>
              </a:spcAft>
              <a:buClrTx/>
              <a:buSzTx/>
              <a:buFontTx/>
              <a:buNone/>
              <a:tabLst/>
              <a:defRPr/>
            </a:pPr>
            <a:r>
              <a:rPr lang="en-CA" sz="2000" dirty="0" err="1" smtClean="0"/>
              <a:t>Berkman</a:t>
            </a:r>
            <a:r>
              <a:rPr lang="en-CA" sz="2000" dirty="0" smtClean="0"/>
              <a:t>, L. (1984). Assessing the physical health effects of social networks and social support. </a:t>
            </a:r>
            <a:r>
              <a:rPr lang="en-CA" sz="2000" u="sng" dirty="0" smtClean="0"/>
              <a:t>Annual Reviews 5</a:t>
            </a:r>
            <a:r>
              <a:rPr lang="en-CA" sz="2000" dirty="0" smtClean="0"/>
              <a:t>, 413-432.</a:t>
            </a:r>
          </a:p>
          <a:p>
            <a:endParaRPr lang="sv-SE" dirty="0"/>
          </a:p>
        </p:txBody>
      </p:sp>
      <p:sp>
        <p:nvSpPr>
          <p:cNvPr id="4" name="Slide Number Placeholder 3"/>
          <p:cNvSpPr>
            <a:spLocks noGrp="1"/>
          </p:cNvSpPr>
          <p:nvPr>
            <p:ph type="sldNum" sz="quarter" idx="10"/>
          </p:nvPr>
        </p:nvSpPr>
        <p:spPr/>
        <p:txBody>
          <a:bodyPr/>
          <a:lstStyle/>
          <a:p>
            <a:fld id="{45CB4A46-28B5-4E81-A0C9-3320A5D14CB2}" type="slidenum">
              <a:rPr lang="sv-SE" smtClean="0"/>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Berkman</a:t>
            </a:r>
            <a:r>
              <a:rPr lang="en-US" sz="1200" b="0" i="0" kern="1200" dirty="0" smtClean="0">
                <a:solidFill>
                  <a:schemeClr val="tx1"/>
                </a:solidFill>
                <a:latin typeface="+mn-lt"/>
                <a:ea typeface="+mn-ea"/>
                <a:cs typeface="+mn-cs"/>
              </a:rPr>
              <a:t> LF, Glass T, </a:t>
            </a:r>
            <a:r>
              <a:rPr lang="en-US" sz="1200" b="0" i="0" kern="1200" dirty="0" err="1" smtClean="0">
                <a:solidFill>
                  <a:schemeClr val="tx1"/>
                </a:solidFill>
                <a:latin typeface="+mn-lt"/>
                <a:ea typeface="+mn-ea"/>
                <a:cs typeface="+mn-cs"/>
              </a:rPr>
              <a:t>Brissette</a:t>
            </a:r>
            <a:r>
              <a:rPr lang="en-US" sz="1200" b="0" i="0" kern="1200" dirty="0" smtClean="0">
                <a:solidFill>
                  <a:schemeClr val="tx1"/>
                </a:solidFill>
                <a:latin typeface="+mn-lt"/>
                <a:ea typeface="+mn-ea"/>
                <a:cs typeface="+mn-cs"/>
              </a:rPr>
              <a:t> I, </a:t>
            </a:r>
            <a:r>
              <a:rPr lang="en-US" sz="1200" b="0" i="0" kern="1200" dirty="0" err="1" smtClean="0">
                <a:solidFill>
                  <a:schemeClr val="tx1"/>
                </a:solidFill>
                <a:latin typeface="+mn-lt"/>
                <a:ea typeface="+mn-ea"/>
                <a:cs typeface="+mn-cs"/>
              </a:rPr>
              <a:t>Seeman</a:t>
            </a:r>
            <a:r>
              <a:rPr lang="en-US" sz="1200" b="0" i="0" kern="1200" dirty="0" smtClean="0">
                <a:solidFill>
                  <a:schemeClr val="tx1"/>
                </a:solidFill>
                <a:latin typeface="+mn-lt"/>
                <a:ea typeface="+mn-ea"/>
                <a:cs typeface="+mn-cs"/>
              </a:rPr>
              <a:t> TE. From social integration to health: Durkheim in the new millennium. Social Science and Medicine. 2000;51:843–857. </a:t>
            </a:r>
            <a:endParaRPr lang="sv-SE" dirty="0"/>
          </a:p>
        </p:txBody>
      </p:sp>
      <p:sp>
        <p:nvSpPr>
          <p:cNvPr id="4" name="Slide Number Placeholder 3"/>
          <p:cNvSpPr>
            <a:spLocks noGrp="1"/>
          </p:cNvSpPr>
          <p:nvPr>
            <p:ph type="sldNum" sz="quarter" idx="10"/>
          </p:nvPr>
        </p:nvSpPr>
        <p:spPr/>
        <p:txBody>
          <a:bodyPr/>
          <a:lstStyle/>
          <a:p>
            <a:fld id="{45CB4A46-28B5-4E81-A0C9-3320A5D14CB2}" type="slidenum">
              <a:rPr lang="sv-SE" smtClean="0"/>
              <a:t>3</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CBBC312B-8948-4DF0-802F-897CA241C357}"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BBC312B-8948-4DF0-802F-897CA241C357}"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BBC312B-8948-4DF0-802F-897CA241C357}"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BBC312B-8948-4DF0-802F-897CA241C357}"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C312B-8948-4DF0-802F-897CA241C357}"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CBBC312B-8948-4DF0-802F-897CA241C357}"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CBBC312B-8948-4DF0-802F-897CA241C357}" type="datetimeFigureOut">
              <a:rPr lang="sv-SE" smtClean="0"/>
              <a:t>2016-04-20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CBBC312B-8948-4DF0-802F-897CA241C357}" type="datetimeFigureOut">
              <a:rPr lang="sv-SE" smtClean="0"/>
              <a:t>2016-04-20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C312B-8948-4DF0-802F-897CA241C357}" type="datetimeFigureOut">
              <a:rPr lang="sv-SE" smtClean="0"/>
              <a:t>2016-04-20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C312B-8948-4DF0-802F-897CA241C357}"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C312B-8948-4DF0-802F-897CA241C357}"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93EC-8F2E-44A3-BBBA-A714FB4893CE}"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C312B-8948-4DF0-802F-897CA241C357}" type="datetimeFigureOut">
              <a:rPr lang="sv-SE" smtClean="0"/>
              <a:t>2016-04-20</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093EC-8F2E-44A3-BBBA-A714FB4893CE}"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sv-SE" dirty="0" smtClean="0"/>
              <a:t>Social support</a:t>
            </a:r>
            <a:endParaRPr lang="sv-SE" dirty="0"/>
          </a:p>
        </p:txBody>
      </p:sp>
      <p:sp>
        <p:nvSpPr>
          <p:cNvPr id="3" name="Content Placeholder 2"/>
          <p:cNvSpPr>
            <a:spLocks noGrp="1"/>
          </p:cNvSpPr>
          <p:nvPr>
            <p:ph idx="1"/>
          </p:nvPr>
        </p:nvSpPr>
        <p:spPr>
          <a:xfrm>
            <a:off x="467544" y="1052736"/>
            <a:ext cx="8229600" cy="4525963"/>
          </a:xfrm>
        </p:spPr>
        <p:txBody>
          <a:bodyPr>
            <a:normAutofit/>
          </a:bodyPr>
          <a:lstStyle/>
          <a:p>
            <a:pPr lvl="1">
              <a:buNone/>
            </a:pPr>
            <a:r>
              <a:rPr lang="en-CA" sz="3200" dirty="0" smtClean="0"/>
              <a:t>“perception that one is cared for and loved or has a confident or intimate friend”.  Bloom</a:t>
            </a:r>
          </a:p>
          <a:p>
            <a:pPr lvl="1">
              <a:buNone/>
            </a:pPr>
            <a:r>
              <a:rPr lang="en-CA" sz="2000" dirty="0" smtClean="0"/>
              <a:t>“</a:t>
            </a:r>
            <a:r>
              <a:rPr lang="en-CA" sz="3200" dirty="0" smtClean="0"/>
              <a:t>may be seen as the emotional, instrumental and financial aid that is obtained from one’s social network.” </a:t>
            </a:r>
            <a:r>
              <a:rPr lang="en-CA" sz="3200" dirty="0" err="1" smtClean="0"/>
              <a:t>Berkman</a:t>
            </a:r>
            <a:endParaRPr lang="en-CA" sz="2000" dirty="0"/>
          </a:p>
          <a:p>
            <a:pPr lvl="1">
              <a:buNone/>
            </a:pPr>
            <a:r>
              <a:rPr lang="en-CA" sz="3200" dirty="0"/>
              <a:t>Social Networks refers to people’s social ties </a:t>
            </a:r>
            <a:r>
              <a:rPr lang="en-CA" sz="3200" dirty="0" smtClean="0"/>
              <a:t>between each other, </a:t>
            </a:r>
            <a:r>
              <a:rPr lang="en-CA" sz="3200" dirty="0"/>
              <a:t>and the structure of those social ties. </a:t>
            </a:r>
            <a:endParaRPr lang="en-CA" sz="3200" dirty="0"/>
          </a:p>
          <a:p>
            <a:pPr lvl="1">
              <a:buNone/>
            </a:pPr>
            <a:r>
              <a:rPr lang="en-CA" sz="1300" dirty="0" smtClean="0"/>
              <a:t> </a:t>
            </a:r>
          </a:p>
          <a:p>
            <a:pPr lvl="1">
              <a:buNone/>
            </a:pPr>
            <a:endParaRPr lang="en-CA" sz="2000" dirty="0" smtClean="0"/>
          </a:p>
          <a:p>
            <a:pPr lvl="1">
              <a:buNone/>
            </a:pPr>
            <a:endParaRPr lang="en-CA" sz="2000" dirty="0" smtClean="0"/>
          </a:p>
          <a:p>
            <a:pPr>
              <a:buNone/>
            </a:pP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dirty="0" smtClean="0"/>
              <a:t>Types of social support</a:t>
            </a:r>
            <a:endParaRPr lang="en-CA" dirty="0" smtClean="0"/>
          </a:p>
        </p:txBody>
      </p:sp>
      <p:sp>
        <p:nvSpPr>
          <p:cNvPr id="7171" name="Content Placeholder 2"/>
          <p:cNvSpPr>
            <a:spLocks noGrp="1"/>
          </p:cNvSpPr>
          <p:nvPr>
            <p:ph idx="1"/>
          </p:nvPr>
        </p:nvSpPr>
        <p:spPr>
          <a:xfrm>
            <a:off x="467544" y="1268760"/>
            <a:ext cx="8229600" cy="4525963"/>
          </a:xfrm>
        </p:spPr>
        <p:txBody>
          <a:bodyPr>
            <a:noAutofit/>
          </a:bodyPr>
          <a:lstStyle/>
          <a:p>
            <a:pPr marL="0" indent="0">
              <a:lnSpc>
                <a:spcPct val="90000"/>
              </a:lnSpc>
              <a:buNone/>
            </a:pPr>
            <a:r>
              <a:rPr lang="en-CA" sz="2400" b="1" u="sng" dirty="0" smtClean="0"/>
              <a:t>Emotional Support: </a:t>
            </a:r>
            <a:r>
              <a:rPr lang="en-CA" sz="2400" dirty="0" smtClean="0"/>
              <a:t>The provision of care, love, trust, empathy, respect and admiration.</a:t>
            </a:r>
          </a:p>
          <a:p>
            <a:pPr marL="0" indent="0">
              <a:lnSpc>
                <a:spcPct val="90000"/>
              </a:lnSpc>
              <a:buNone/>
            </a:pPr>
            <a:r>
              <a:rPr lang="en-CA" sz="2400" b="1" u="sng" dirty="0" smtClean="0"/>
              <a:t>Instrumental Support: </a:t>
            </a:r>
            <a:r>
              <a:rPr lang="en-CA" sz="2400" dirty="0" smtClean="0"/>
              <a:t>Providing tangible support and services, such as money, food, goods, completing work assigned to someone else or use of one’s car or home.</a:t>
            </a:r>
          </a:p>
          <a:p>
            <a:pPr marL="0" indent="0">
              <a:lnSpc>
                <a:spcPct val="90000"/>
              </a:lnSpc>
              <a:buNone/>
            </a:pPr>
            <a:r>
              <a:rPr lang="en-CA" sz="2400" b="1" u="sng" dirty="0" smtClean="0"/>
              <a:t>Informational Support: </a:t>
            </a:r>
            <a:r>
              <a:rPr lang="en-CA" sz="2400" u="sng" dirty="0" smtClean="0"/>
              <a:t>P</a:t>
            </a:r>
            <a:r>
              <a:rPr lang="en-CA" sz="2400" dirty="0" smtClean="0"/>
              <a:t>roviding information or advise to another in a time of need, especially problems solving situations. E.g., Health Professionals , etc.  However informational support can also be provided by friends and family. </a:t>
            </a:r>
          </a:p>
          <a:p>
            <a:pPr marL="0" indent="0">
              <a:lnSpc>
                <a:spcPct val="90000"/>
              </a:lnSpc>
              <a:buNone/>
            </a:pPr>
            <a:r>
              <a:rPr lang="en-CA" sz="2400" b="1" u="sng" dirty="0" smtClean="0"/>
              <a:t>Appraisal Support: </a:t>
            </a:r>
            <a:r>
              <a:rPr lang="en-CA" sz="2400" dirty="0" smtClean="0"/>
              <a:t>Often included as part of informational support. It Involves the communication of key information that is relevant in self-evaluation situations.  </a:t>
            </a:r>
          </a:p>
          <a:p>
            <a:pPr>
              <a:lnSpc>
                <a:spcPct val="90000"/>
              </a:lnSpc>
              <a:buNone/>
            </a:pPr>
            <a:endParaRPr lang="en-CA" sz="2400" dirty="0" smtClean="0"/>
          </a:p>
          <a:p>
            <a:endParaRPr lang="en-CA"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Social support</a:t>
            </a:r>
            <a:endParaRPr lang="sv-SE" dirty="0"/>
          </a:p>
        </p:txBody>
      </p:sp>
      <p:sp>
        <p:nvSpPr>
          <p:cNvPr id="3" name="Content Placeholder 2"/>
          <p:cNvSpPr>
            <a:spLocks noGrp="1"/>
          </p:cNvSpPr>
          <p:nvPr>
            <p:ph idx="1"/>
          </p:nvPr>
        </p:nvSpPr>
        <p:spPr/>
        <p:txBody>
          <a:bodyPr>
            <a:normAutofit lnSpcReduction="10000"/>
          </a:bodyPr>
          <a:lstStyle/>
          <a:p>
            <a:r>
              <a:rPr lang="en-US" dirty="0"/>
              <a:t>During the last 30 years, researchers have shown great interest in the phenomena of social support, particularly in the context of health. Prior work has found that those with high quality or quantity of social networks have a decreased risk of mortality in comparison to those who have low quantity or quality of social relationships, even after statistically controlling for baseline health status</a:t>
            </a:r>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On-screen Show (4:3)</PresentationFormat>
  <Paragraphs>18</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Social support</vt:lpstr>
      <vt:lpstr>Types of social support</vt:lpstr>
      <vt:lpstr>Social support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support</dc:title>
  <dc:creator>Hana</dc:creator>
  <cp:lastModifiedBy>Hana</cp:lastModifiedBy>
  <cp:revision>1</cp:revision>
  <dcterms:created xsi:type="dcterms:W3CDTF">2016-04-20T17:23:49Z</dcterms:created>
  <dcterms:modified xsi:type="dcterms:W3CDTF">2016-04-20T17:25:32Z</dcterms:modified>
</cp:coreProperties>
</file>