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45" r:id="rId2"/>
    <p:sldId id="257" r:id="rId3"/>
    <p:sldId id="258" r:id="rId4"/>
    <p:sldId id="260" r:id="rId5"/>
    <p:sldId id="261" r:id="rId6"/>
    <p:sldId id="262" r:id="rId7"/>
    <p:sldId id="263" r:id="rId8"/>
    <p:sldId id="358" r:id="rId9"/>
    <p:sldId id="343" r:id="rId10"/>
    <p:sldId id="264" r:id="rId11"/>
    <p:sldId id="265" r:id="rId12"/>
    <p:sldId id="359" r:id="rId13"/>
    <p:sldId id="266" r:id="rId14"/>
    <p:sldId id="360" r:id="rId15"/>
    <p:sldId id="267" r:id="rId16"/>
    <p:sldId id="361" r:id="rId17"/>
    <p:sldId id="362" r:id="rId18"/>
    <p:sldId id="344" r:id="rId19"/>
    <p:sldId id="364" r:id="rId20"/>
    <p:sldId id="352" r:id="rId21"/>
    <p:sldId id="353" r:id="rId22"/>
    <p:sldId id="354" r:id="rId23"/>
    <p:sldId id="269" r:id="rId24"/>
    <p:sldId id="270" r:id="rId25"/>
    <p:sldId id="271" r:id="rId26"/>
    <p:sldId id="356" r:id="rId27"/>
    <p:sldId id="357" r:id="rId28"/>
    <p:sldId id="272" r:id="rId29"/>
    <p:sldId id="273" r:id="rId30"/>
    <p:sldId id="328" r:id="rId31"/>
    <p:sldId id="329" r:id="rId32"/>
    <p:sldId id="330" r:id="rId33"/>
    <p:sldId id="363" r:id="rId34"/>
    <p:sldId id="346" r:id="rId35"/>
    <p:sldId id="347" r:id="rId36"/>
    <p:sldId id="348" r:id="rId37"/>
    <p:sldId id="34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DC7B34-3ADA-4418-BE19-2D38F11624BC}" type="datetimeFigureOut">
              <a:rPr lang="en-US" smtClean="0"/>
              <a:pPr/>
              <a:t>6/13/2017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4BF58E-1BC9-4ECF-8793-8EDA732A927A}" type="slidenum">
              <a:rPr lang="en-US" smtClean="0"/>
              <a:pPr/>
              <a:t>‹#›</a:t>
            </a:fld>
            <a:endParaRPr lang="en-US"/>
          </a:p>
        </p:txBody>
      </p:sp>
    </p:spTree>
    <p:extLst>
      <p:ext uri="{BB962C8B-B14F-4D97-AF65-F5344CB8AC3E}">
        <p14:creationId xmlns:p14="http://schemas.microsoft.com/office/powerpoint/2010/main" val="3288071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4BF58E-1BC9-4ECF-8793-8EDA732A927A}"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4BF58E-1BC9-4ECF-8793-8EDA732A927A}" type="slidenum">
              <a:rPr lang="en-US" smtClean="0"/>
              <a:pPr/>
              <a:t>14</a:t>
            </a:fld>
            <a:endParaRPr lang="en-US"/>
          </a:p>
        </p:txBody>
      </p:sp>
    </p:spTree>
    <p:extLst>
      <p:ext uri="{BB962C8B-B14F-4D97-AF65-F5344CB8AC3E}">
        <p14:creationId xmlns:p14="http://schemas.microsoft.com/office/powerpoint/2010/main" val="2676127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9DEC73-9692-4A18-9F25-023D105FF0DF}" type="datetimeFigureOut">
              <a:rPr lang="en-US" smtClean="0"/>
              <a:pPr/>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314D6-8275-43B4-B062-9CBDCF3FB4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DEC73-9692-4A18-9F25-023D105FF0DF}" type="datetimeFigureOut">
              <a:rPr lang="en-US" smtClean="0"/>
              <a:pPr/>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314D6-8275-43B4-B062-9CBDCF3FB4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DEC73-9692-4A18-9F25-023D105FF0DF}" type="datetimeFigureOut">
              <a:rPr lang="en-US" smtClean="0"/>
              <a:pPr/>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314D6-8275-43B4-B062-9CBDCF3FB4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9DEC73-9692-4A18-9F25-023D105FF0DF}" type="datetimeFigureOut">
              <a:rPr lang="en-US" smtClean="0"/>
              <a:pPr/>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314D6-8275-43B4-B062-9CBDCF3FB4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9DEC73-9692-4A18-9F25-023D105FF0DF}" type="datetimeFigureOut">
              <a:rPr lang="en-US" smtClean="0"/>
              <a:pPr/>
              <a:t>6/13/2017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D314D6-8275-43B4-B062-9CBDCF3FB43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9DEC73-9692-4A18-9F25-023D105FF0DF}" type="datetimeFigureOut">
              <a:rPr lang="en-US" smtClean="0"/>
              <a:pPr/>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314D6-8275-43B4-B062-9CBDCF3FB4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9DEC73-9692-4A18-9F25-023D105FF0DF}" type="datetimeFigureOut">
              <a:rPr lang="en-US" smtClean="0"/>
              <a:pPr/>
              <a:t>6/13/2017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D314D6-8275-43B4-B062-9CBDCF3FB4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9DEC73-9692-4A18-9F25-023D105FF0DF}" type="datetimeFigureOut">
              <a:rPr lang="en-US" smtClean="0"/>
              <a:pPr/>
              <a:t>6/13/2017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D314D6-8275-43B4-B062-9CBDCF3FB4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DEC73-9692-4A18-9F25-023D105FF0DF}" type="datetimeFigureOut">
              <a:rPr lang="en-US" smtClean="0"/>
              <a:pPr/>
              <a:t>6/13/2017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D314D6-8275-43B4-B062-9CBDCF3FB4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DEC73-9692-4A18-9F25-023D105FF0DF}" type="datetimeFigureOut">
              <a:rPr lang="en-US" smtClean="0"/>
              <a:pPr/>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314D6-8275-43B4-B062-9CBDCF3FB4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9DEC73-9692-4A18-9F25-023D105FF0DF}" type="datetimeFigureOut">
              <a:rPr lang="en-US" smtClean="0"/>
              <a:pPr/>
              <a:t>6/13/2017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D314D6-8275-43B4-B062-9CBDCF3FB43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DEC73-9692-4A18-9F25-023D105FF0DF}" type="datetimeFigureOut">
              <a:rPr lang="en-US" smtClean="0"/>
              <a:pPr/>
              <a:t>6/13/2017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314D6-8275-43B4-B062-9CBDCF3FB43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20561399">
            <a:off x="2025082" y="2193425"/>
            <a:ext cx="4128053" cy="92333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5400" dirty="0" smtClean="0">
                <a:latin typeface="Times New Roman" pitchFamily="18" charset="0"/>
                <a:cs typeface="Times New Roman" pitchFamily="18" charset="0"/>
              </a:rPr>
              <a:t>Thyroid gland</a:t>
            </a:r>
            <a:endParaRPr lang="en-US" sz="5400" dirty="0">
              <a:latin typeface="Times New Roman" pitchFamily="18" charset="0"/>
              <a:cs typeface="Times New Roman" pitchFamily="18" charset="0"/>
            </a:endParaRPr>
          </a:p>
        </p:txBody>
      </p:sp>
      <p:sp>
        <p:nvSpPr>
          <p:cNvPr id="5" name="TextBox 4"/>
          <p:cNvSpPr txBox="1"/>
          <p:nvPr/>
        </p:nvSpPr>
        <p:spPr>
          <a:xfrm>
            <a:off x="1676400" y="4100945"/>
            <a:ext cx="5014514" cy="1015663"/>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6000" dirty="0" smtClean="0">
                <a:latin typeface="Times New Roman" pitchFamily="18" charset="0"/>
                <a:cs typeface="Times New Roman" pitchFamily="18" charset="0"/>
              </a:rPr>
              <a:t>Gross anatomy </a:t>
            </a:r>
            <a:endParaRPr lang="en-US" sz="6000" dirty="0">
              <a:latin typeface="Times New Roman" pitchFamily="18" charset="0"/>
              <a:cs typeface="Times New Roman" pitchFamily="18" charset="0"/>
            </a:endParaRPr>
          </a:p>
        </p:txBody>
      </p:sp>
    </p:spTree>
    <p:extLst>
      <p:ext uri="{BB962C8B-B14F-4D97-AF65-F5344CB8AC3E}">
        <p14:creationId xmlns:p14="http://schemas.microsoft.com/office/powerpoint/2010/main" val="2122256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3" cstate="print"/>
          <a:srcRect/>
          <a:stretch>
            <a:fillRect/>
          </a:stretch>
        </p:blipFill>
        <p:spPr bwMode="auto">
          <a:xfrm>
            <a:off x="3779912" y="0"/>
            <a:ext cx="5364088" cy="6858000"/>
          </a:xfrm>
          <a:prstGeom prst="rect">
            <a:avLst/>
          </a:prstGeom>
          <a:noFill/>
          <a:ln w="9525">
            <a:noFill/>
            <a:miter lim="800000"/>
            <a:headEnd/>
            <a:tailEnd/>
          </a:ln>
        </p:spPr>
      </p:pic>
      <p:sp>
        <p:nvSpPr>
          <p:cNvPr id="2" name="Rectangle 1"/>
          <p:cNvSpPr/>
          <p:nvPr/>
        </p:nvSpPr>
        <p:spPr>
          <a:xfrm>
            <a:off x="35496" y="44624"/>
            <a:ext cx="4968552"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smtClean="0">
                <a:latin typeface="Times New Roman" pitchFamily="18" charset="0"/>
                <a:cs typeface="Times New Roman" pitchFamily="18" charset="0"/>
              </a:rPr>
              <a:t>1-The superior thyroid artery</a:t>
            </a:r>
          </a:p>
          <a:p>
            <a:r>
              <a:rPr lang="en-US" dirty="0" smtClean="0">
                <a:latin typeface="Times New Roman" pitchFamily="18" charset="0"/>
                <a:cs typeface="Times New Roman" pitchFamily="18" charset="0"/>
              </a:rPr>
              <a:t>2-The inferior thyroid artery</a:t>
            </a:r>
          </a:p>
          <a:p>
            <a:r>
              <a:rPr lang="en-US" dirty="0" smtClean="0">
                <a:latin typeface="Times New Roman" pitchFamily="18" charset="0"/>
                <a:cs typeface="Times New Roman" pitchFamily="18" charset="0"/>
              </a:rPr>
              <a:t>3- Sometimes the </a:t>
            </a:r>
            <a:r>
              <a:rPr lang="en-US" dirty="0" err="1" smtClean="0">
                <a:latin typeface="Times New Roman" pitchFamily="18" charset="0"/>
                <a:cs typeface="Times New Roman" pitchFamily="18" charset="0"/>
              </a:rPr>
              <a:t>thyroidea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ima</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7" name="Rectangle 6"/>
          <p:cNvSpPr/>
          <p:nvPr/>
        </p:nvSpPr>
        <p:spPr>
          <a:xfrm>
            <a:off x="-36512" y="1580599"/>
            <a:ext cx="4572000" cy="120032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r>
              <a:rPr lang="en-US" b="1" u="sng" dirty="0" smtClean="0">
                <a:latin typeface="Times New Roman" pitchFamily="18" charset="0"/>
                <a:cs typeface="Times New Roman" pitchFamily="18" charset="0"/>
              </a:rPr>
              <a:t>1-The superior thyroid artery, </a:t>
            </a:r>
            <a:r>
              <a:rPr lang="en-US" dirty="0" smtClean="0">
                <a:latin typeface="Times New Roman" pitchFamily="18" charset="0"/>
                <a:cs typeface="Times New Roman" pitchFamily="18" charset="0"/>
              </a:rPr>
              <a:t>a branch of the external carotid artery, descends to the upper pole of each lobe, accompanied by </a:t>
            </a:r>
            <a:r>
              <a:rPr lang="en-US" b="1" i="1" u="sng" dirty="0" smtClean="0">
                <a:latin typeface="Times New Roman" pitchFamily="18" charset="0"/>
                <a:cs typeface="Times New Roman" pitchFamily="18" charset="0"/>
              </a:rPr>
              <a:t>the external laryngeal nerve </a:t>
            </a:r>
            <a:endParaRPr lang="en-US" b="1" i="1" u="sng" dirty="0"/>
          </a:p>
        </p:txBody>
      </p:sp>
      <p:cxnSp>
        <p:nvCxnSpPr>
          <p:cNvPr id="11" name="Straight Arrow Connector 10"/>
          <p:cNvCxnSpPr/>
          <p:nvPr/>
        </p:nvCxnSpPr>
        <p:spPr>
          <a:xfrm flipV="1">
            <a:off x="2915816" y="692696"/>
            <a:ext cx="2736304" cy="122413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5004048" y="0"/>
            <a:ext cx="4139952" cy="6858000"/>
          </a:xfrm>
          <a:prstGeom prst="rect">
            <a:avLst/>
          </a:prstGeom>
          <a:noFill/>
          <a:ln w="9525">
            <a:noFill/>
            <a:miter lim="800000"/>
            <a:headEnd/>
            <a:tailEnd/>
          </a:ln>
        </p:spPr>
      </p:pic>
      <p:sp>
        <p:nvSpPr>
          <p:cNvPr id="4" name="Rectangle 3"/>
          <p:cNvSpPr/>
          <p:nvPr/>
        </p:nvSpPr>
        <p:spPr>
          <a:xfrm>
            <a:off x="504056" y="1484784"/>
            <a:ext cx="4067944"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i="1" u="sng" dirty="0" smtClean="0">
                <a:latin typeface="Times New Roman" pitchFamily="18" charset="0"/>
                <a:cs typeface="Times New Roman" pitchFamily="18" charset="0"/>
              </a:rPr>
              <a:t>2-The inferior thyroid artery</a:t>
            </a:r>
            <a:r>
              <a:rPr lang="en-US" dirty="0" smtClean="0">
                <a:latin typeface="Times New Roman" pitchFamily="18" charset="0"/>
                <a:cs typeface="Times New Roman" pitchFamily="18" charset="0"/>
              </a:rPr>
              <a:t>, a branch of the thyrocervical trunk, ascends behind the gland to the level of the </a:t>
            </a:r>
            <a:r>
              <a:rPr lang="en-US" dirty="0" err="1" smtClean="0">
                <a:latin typeface="Times New Roman" pitchFamily="18" charset="0"/>
                <a:cs typeface="Times New Roman" pitchFamily="18" charset="0"/>
              </a:rPr>
              <a:t>cricoid</a:t>
            </a:r>
            <a:r>
              <a:rPr lang="en-US" dirty="0" smtClean="0">
                <a:latin typeface="Times New Roman" pitchFamily="18" charset="0"/>
                <a:cs typeface="Times New Roman" pitchFamily="18" charset="0"/>
              </a:rPr>
              <a:t> cartilage. It then turns medially and downward to reach the posterior border of the gland.</a:t>
            </a:r>
          </a:p>
          <a:p>
            <a:pPr algn="ctr"/>
            <a:r>
              <a:rPr lang="en-US" dirty="0" smtClean="0">
                <a:latin typeface="Times New Roman" pitchFamily="18" charset="0"/>
                <a:cs typeface="Times New Roman" pitchFamily="18" charset="0"/>
              </a:rPr>
              <a:t> </a:t>
            </a:r>
            <a:r>
              <a:rPr lang="en-US" b="1" i="1" u="sng" dirty="0" smtClean="0">
                <a:latin typeface="Times New Roman" pitchFamily="18" charset="0"/>
                <a:cs typeface="Times New Roman" pitchFamily="18" charset="0"/>
              </a:rPr>
              <a:t>The recurrent laryngeal nerve </a:t>
            </a:r>
            <a:r>
              <a:rPr lang="en-US" dirty="0" smtClean="0">
                <a:latin typeface="Times New Roman" pitchFamily="18" charset="0"/>
                <a:cs typeface="Times New Roman" pitchFamily="18" charset="0"/>
              </a:rPr>
              <a:t>crosses either in front of or behind the artery, or it may pass between its branches.</a:t>
            </a:r>
          </a:p>
        </p:txBody>
      </p:sp>
      <p:cxnSp>
        <p:nvCxnSpPr>
          <p:cNvPr id="6" name="Straight Arrow Connector 5"/>
          <p:cNvCxnSpPr/>
          <p:nvPr/>
        </p:nvCxnSpPr>
        <p:spPr>
          <a:xfrm>
            <a:off x="4572000" y="1484784"/>
            <a:ext cx="648072" cy="216024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3635896" y="3429000"/>
            <a:ext cx="2664296" cy="43204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1" y="-35720"/>
            <a:ext cx="5334000" cy="6893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152400"/>
            <a:ext cx="3810000"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b="1" dirty="0">
                <a:latin typeface="Times New Roman" pitchFamily="18" charset="0"/>
                <a:cs typeface="Times New Roman" pitchFamily="18" charset="0"/>
              </a:rPr>
              <a:t>3-The </a:t>
            </a:r>
            <a:r>
              <a:rPr lang="en-US" b="1" dirty="0" err="1">
                <a:latin typeface="Times New Roman" pitchFamily="18" charset="0"/>
                <a:cs typeface="Times New Roman" pitchFamily="18" charset="0"/>
              </a:rPr>
              <a:t>thyroidea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ima</a:t>
            </a:r>
            <a:r>
              <a:rPr lang="en-US" b="1" dirty="0">
                <a:latin typeface="Times New Roman" pitchFamily="18" charset="0"/>
                <a:cs typeface="Times New Roman" pitchFamily="18" charset="0"/>
              </a:rPr>
              <a:t>, </a:t>
            </a: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approximately 10% of people, a thyroid </a:t>
            </a:r>
            <a:r>
              <a:rPr lang="en-US" dirty="0" err="1">
                <a:latin typeface="Times New Roman" pitchFamily="18" charset="0"/>
                <a:cs typeface="Times New Roman" pitchFamily="18" charset="0"/>
              </a:rPr>
              <a:t>ima</a:t>
            </a:r>
            <a:r>
              <a:rPr lang="en-US" dirty="0">
                <a:latin typeface="Times New Roman" pitchFamily="18" charset="0"/>
                <a:cs typeface="Times New Roman" pitchFamily="18" charset="0"/>
              </a:rPr>
              <a:t> artery </a:t>
            </a:r>
            <a:endParaRPr lang="en-US" dirty="0" smtClean="0">
              <a:latin typeface="Times New Roman" pitchFamily="18" charset="0"/>
              <a:cs typeface="Times New Roman" pitchFamily="18" charset="0"/>
            </a:endParaRPr>
          </a:p>
        </p:txBody>
      </p:sp>
      <p:sp>
        <p:nvSpPr>
          <p:cNvPr id="3" name="Rectangle 2"/>
          <p:cNvSpPr/>
          <p:nvPr/>
        </p:nvSpPr>
        <p:spPr>
          <a:xfrm>
            <a:off x="266700" y="2743200"/>
            <a:ext cx="3276600"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dirty="0">
                <a:latin typeface="Times New Roman" pitchFamily="18" charset="0"/>
                <a:cs typeface="Times New Roman" pitchFamily="18" charset="0"/>
              </a:rPr>
              <a:t>ascends on the anterior surface of the trachea, which it supplies, and continues to the isthmus of the thyroid gland. </a:t>
            </a:r>
          </a:p>
        </p:txBody>
      </p:sp>
      <p:sp>
        <p:nvSpPr>
          <p:cNvPr id="4" name="Rectangle 3"/>
          <p:cNvSpPr/>
          <p:nvPr/>
        </p:nvSpPr>
        <p:spPr>
          <a:xfrm>
            <a:off x="304800" y="4191000"/>
            <a:ext cx="3027218" cy="203132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dirty="0">
                <a:latin typeface="Times New Roman" pitchFamily="18" charset="0"/>
                <a:cs typeface="Times New Roman" pitchFamily="18" charset="0"/>
              </a:rPr>
              <a:t>The possible presence of this artery must be considered when performing procedures </a:t>
            </a:r>
            <a:r>
              <a:rPr lang="en-US" b="1" dirty="0">
                <a:latin typeface="Times New Roman" pitchFamily="18" charset="0"/>
                <a:cs typeface="Times New Roman" pitchFamily="18" charset="0"/>
              </a:rPr>
              <a:t>in the midline of the neck inferior to the isthmus because it is a potential source of bleeding</a:t>
            </a:r>
          </a:p>
        </p:txBody>
      </p:sp>
      <p:sp>
        <p:nvSpPr>
          <p:cNvPr id="5" name="Rectangle 4"/>
          <p:cNvSpPr/>
          <p:nvPr/>
        </p:nvSpPr>
        <p:spPr>
          <a:xfrm>
            <a:off x="0" y="1466671"/>
            <a:ext cx="3796144" cy="120032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arises from the brachiocephalic trunk, </a:t>
            </a:r>
          </a:p>
          <a:p>
            <a:pPr algn="ctr"/>
            <a:r>
              <a:rPr lang="en-US" b="1" u="sng" dirty="0">
                <a:latin typeface="Times New Roman" pitchFamily="18" charset="0"/>
                <a:cs typeface="Times New Roman" pitchFamily="18" charset="0"/>
              </a:rPr>
              <a:t>the arch of the aorta</a:t>
            </a:r>
            <a:r>
              <a:rPr lang="en-US" dirty="0">
                <a:latin typeface="Times New Roman" pitchFamily="18" charset="0"/>
                <a:cs typeface="Times New Roman" pitchFamily="18" charset="0"/>
              </a:rPr>
              <a:t>, </a:t>
            </a:r>
          </a:p>
          <a:p>
            <a:pPr algn="ctr"/>
            <a:r>
              <a:rPr lang="en-US" dirty="0">
                <a:latin typeface="Times New Roman" pitchFamily="18" charset="0"/>
                <a:cs typeface="Times New Roman" pitchFamily="18" charset="0"/>
              </a:rPr>
              <a:t>from the right common carotid</a:t>
            </a:r>
          </a:p>
          <a:p>
            <a:pPr algn="ctr"/>
            <a:r>
              <a:rPr lang="en-US" dirty="0" err="1">
                <a:latin typeface="Times New Roman" pitchFamily="18" charset="0"/>
                <a:cs typeface="Times New Roman" pitchFamily="18" charset="0"/>
              </a:rPr>
              <a:t>subclavian</a:t>
            </a:r>
            <a:r>
              <a:rPr lang="en-US" dirty="0">
                <a:latin typeface="Times New Roman" pitchFamily="18" charset="0"/>
                <a:cs typeface="Times New Roman" pitchFamily="18" charset="0"/>
              </a:rPr>
              <a:t>, or internal thoracic arteries</a:t>
            </a:r>
          </a:p>
        </p:txBody>
      </p:sp>
      <p:cxnSp>
        <p:nvCxnSpPr>
          <p:cNvPr id="8" name="Straight Connector 7"/>
          <p:cNvCxnSpPr/>
          <p:nvPr/>
        </p:nvCxnSpPr>
        <p:spPr>
          <a:xfrm>
            <a:off x="7467600" y="2514600"/>
            <a:ext cx="16764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59179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3779912" y="0"/>
            <a:ext cx="5364088" cy="6858000"/>
          </a:xfrm>
          <a:prstGeom prst="rect">
            <a:avLst/>
          </a:prstGeom>
          <a:noFill/>
          <a:ln w="9525">
            <a:noFill/>
            <a:miter lim="800000"/>
            <a:headEnd/>
            <a:tailEnd/>
          </a:ln>
        </p:spPr>
      </p:pic>
      <p:sp>
        <p:nvSpPr>
          <p:cNvPr id="3" name="Rectangle 2"/>
          <p:cNvSpPr/>
          <p:nvPr/>
        </p:nvSpPr>
        <p:spPr>
          <a:xfrm>
            <a:off x="-36512" y="-27384"/>
            <a:ext cx="4572000" cy="369332"/>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r>
              <a:rPr lang="en-US" b="1" dirty="0" smtClean="0">
                <a:latin typeface="Times New Roman" pitchFamily="18" charset="0"/>
                <a:cs typeface="Times New Roman" pitchFamily="18" charset="0"/>
              </a:rPr>
              <a:t>The veins from the thyroid gland are the:</a:t>
            </a:r>
          </a:p>
        </p:txBody>
      </p:sp>
      <p:sp>
        <p:nvSpPr>
          <p:cNvPr id="4" name="Rectangle 3"/>
          <p:cNvSpPr/>
          <p:nvPr/>
        </p:nvSpPr>
        <p:spPr>
          <a:xfrm>
            <a:off x="35496" y="3429000"/>
            <a:ext cx="3960440"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u="sng" dirty="0" smtClean="0">
                <a:latin typeface="Times New Roman" pitchFamily="18" charset="0"/>
                <a:cs typeface="Times New Roman" pitchFamily="18" charset="0"/>
              </a:rPr>
              <a:t>3-The inferior thyroid </a:t>
            </a:r>
          </a:p>
          <a:p>
            <a:pPr algn="ctr"/>
            <a:r>
              <a:rPr lang="en-US" dirty="0" smtClean="0">
                <a:latin typeface="Times New Roman" pitchFamily="18" charset="0"/>
                <a:cs typeface="Times New Roman" pitchFamily="18" charset="0"/>
              </a:rPr>
              <a:t>The inferior thyroid veins of the two sides </a:t>
            </a:r>
            <a:r>
              <a:rPr lang="en-US" dirty="0" err="1" smtClean="0">
                <a:latin typeface="Times New Roman" pitchFamily="18" charset="0"/>
                <a:cs typeface="Times New Roman" pitchFamily="18" charset="0"/>
              </a:rPr>
              <a:t>anastomose</a:t>
            </a:r>
            <a:r>
              <a:rPr lang="en-US" dirty="0" smtClean="0">
                <a:latin typeface="Times New Roman" pitchFamily="18" charset="0"/>
                <a:cs typeface="Times New Roman" pitchFamily="18" charset="0"/>
              </a:rPr>
              <a:t> with one another as they descend in front of the trachea. They drain into the left brachiocephalic vein in the thorax</a:t>
            </a:r>
            <a:endParaRPr lang="en-US" dirty="0"/>
          </a:p>
        </p:txBody>
      </p:sp>
      <p:sp>
        <p:nvSpPr>
          <p:cNvPr id="5" name="Rectangle 4"/>
          <p:cNvSpPr/>
          <p:nvPr/>
        </p:nvSpPr>
        <p:spPr>
          <a:xfrm>
            <a:off x="0" y="1052736"/>
            <a:ext cx="4572000" cy="646331"/>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r>
              <a:rPr lang="en-US" b="1" u="sng" dirty="0" smtClean="0">
                <a:latin typeface="Times New Roman" pitchFamily="18" charset="0"/>
                <a:cs typeface="Times New Roman" pitchFamily="18" charset="0"/>
              </a:rPr>
              <a:t>1-Superior thyroid</a:t>
            </a:r>
          </a:p>
          <a:p>
            <a:pPr algn="ctr"/>
            <a:r>
              <a:rPr lang="en-US" dirty="0" smtClean="0">
                <a:latin typeface="Times New Roman" pitchFamily="18" charset="0"/>
                <a:cs typeface="Times New Roman" pitchFamily="18" charset="0"/>
              </a:rPr>
              <a:t>which drains into the internal jugular vein;</a:t>
            </a:r>
          </a:p>
        </p:txBody>
      </p:sp>
      <p:cxnSp>
        <p:nvCxnSpPr>
          <p:cNvPr id="7" name="Straight Arrow Connector 6"/>
          <p:cNvCxnSpPr/>
          <p:nvPr/>
        </p:nvCxnSpPr>
        <p:spPr>
          <a:xfrm>
            <a:off x="4644008" y="1412776"/>
            <a:ext cx="1008112"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Rectangle 7"/>
          <p:cNvSpPr/>
          <p:nvPr/>
        </p:nvSpPr>
        <p:spPr>
          <a:xfrm>
            <a:off x="0" y="2204864"/>
            <a:ext cx="4572000" cy="646331"/>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r>
              <a:rPr lang="en-US" b="1" u="sng" dirty="0" smtClean="0">
                <a:latin typeface="Times New Roman" pitchFamily="18" charset="0"/>
                <a:cs typeface="Times New Roman" pitchFamily="18" charset="0"/>
              </a:rPr>
              <a:t>2-The middle thyroid</a:t>
            </a:r>
          </a:p>
          <a:p>
            <a:pPr algn="ctr"/>
            <a:r>
              <a:rPr lang="en-US" dirty="0" smtClean="0">
                <a:latin typeface="Times New Roman" pitchFamily="18" charset="0"/>
                <a:cs typeface="Times New Roman" pitchFamily="18" charset="0"/>
              </a:rPr>
              <a:t> which drains into the internal jugular vein; </a:t>
            </a:r>
          </a:p>
        </p:txBody>
      </p:sp>
      <p:cxnSp>
        <p:nvCxnSpPr>
          <p:cNvPr id="10" name="Straight Arrow Connector 9"/>
          <p:cNvCxnSpPr>
            <a:stCxn id="8" idx="3"/>
          </p:cNvCxnSpPr>
          <p:nvPr/>
        </p:nvCxnSpPr>
        <p:spPr>
          <a:xfrm>
            <a:off x="4572000" y="2528030"/>
            <a:ext cx="936104" cy="82896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p:nvPr/>
        </p:nvCxnSpPr>
        <p:spPr>
          <a:xfrm>
            <a:off x="3995936" y="3429000"/>
            <a:ext cx="2088232" cy="151216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55" y="-24833"/>
            <a:ext cx="3186545"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b="1" u="sng" dirty="0">
                <a:latin typeface="Times New Roman" pitchFamily="18" charset="0"/>
                <a:cs typeface="Times New Roman" pitchFamily="18" charset="0"/>
              </a:rPr>
              <a:t>The lymphatic vessels</a:t>
            </a:r>
            <a:r>
              <a:rPr lang="en-US" dirty="0">
                <a:latin typeface="Times New Roman" pitchFamily="18" charset="0"/>
                <a:cs typeface="Times New Roman" pitchFamily="18" charset="0"/>
              </a:rPr>
              <a:t> of the thyroid gland communicate with a capsular network of lymphatic vessels.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0"/>
            <a:ext cx="54101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676400"/>
            <a:ext cx="3733800" cy="313932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dirty="0">
                <a:latin typeface="Times New Roman" pitchFamily="18" charset="0"/>
                <a:cs typeface="Times New Roman" pitchFamily="18" charset="0"/>
              </a:rPr>
              <a:t>From this network, the vessels pass initially to </a:t>
            </a:r>
            <a:r>
              <a:rPr lang="en-US" dirty="0" err="1">
                <a:latin typeface="Times New Roman" pitchFamily="18" charset="0"/>
                <a:cs typeface="Times New Roman" pitchFamily="18" charset="0"/>
              </a:rPr>
              <a:t>prelaryngeal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pretracheal</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paratracheal</a:t>
            </a:r>
            <a:r>
              <a:rPr lang="en-US" dirty="0">
                <a:latin typeface="Times New Roman" pitchFamily="18" charset="0"/>
                <a:cs typeface="Times New Roman" pitchFamily="18" charset="0"/>
              </a:rPr>
              <a:t> lymph nodes, which drain in turn to the superior and inferior deep cervical nodes Inferior to the thyroid gland, the lymphatic vessels pass directly to the inferior deep cervical lymph nodes. Some lymphatic vessels may drain into brachiocephalic lymph nodes or the thoracic duct.</a:t>
            </a:r>
          </a:p>
        </p:txBody>
      </p:sp>
    </p:spTree>
    <p:extLst>
      <p:ext uri="{BB962C8B-B14F-4D97-AF65-F5344CB8AC3E}">
        <p14:creationId xmlns:p14="http://schemas.microsoft.com/office/powerpoint/2010/main" val="457978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4945" y="152400"/>
            <a:ext cx="4495800" cy="258532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u="sng" dirty="0" smtClean="0">
                <a:latin typeface="Times New Roman" pitchFamily="18" charset="0"/>
                <a:cs typeface="Times New Roman" pitchFamily="18" charset="0"/>
              </a:rPr>
              <a:t>Lesions of the Laryngeal Nerves</a:t>
            </a:r>
          </a:p>
          <a:p>
            <a:pPr algn="ctr"/>
            <a:r>
              <a:rPr lang="en-US" dirty="0" smtClean="0">
                <a:latin typeface="Times New Roman" pitchFamily="18" charset="0"/>
                <a:cs typeface="Times New Roman" pitchFamily="18" charset="0"/>
              </a:rPr>
              <a:t>The muscles of the larynx are innervated by the recurrent laryngeal nerves, with the exception of the </a:t>
            </a:r>
            <a:r>
              <a:rPr lang="en-US" dirty="0" err="1" smtClean="0">
                <a:latin typeface="Times New Roman" pitchFamily="18" charset="0"/>
                <a:cs typeface="Times New Roman" pitchFamily="18" charset="0"/>
              </a:rPr>
              <a:t>cricothyroid</a:t>
            </a:r>
            <a:r>
              <a:rPr lang="en-US" dirty="0" smtClean="0">
                <a:latin typeface="Times New Roman" pitchFamily="18" charset="0"/>
                <a:cs typeface="Times New Roman" pitchFamily="18" charset="0"/>
              </a:rPr>
              <a:t> muscle, which is supplied by the external laryngeal nerve. Both these nerves are vulnerable during operations on </a:t>
            </a:r>
            <a:r>
              <a:rPr lang="en-US" b="1" dirty="0" smtClean="0">
                <a:latin typeface="Times New Roman" pitchFamily="18" charset="0"/>
                <a:cs typeface="Times New Roman" pitchFamily="18" charset="0"/>
              </a:rPr>
              <a:t>the thyroid gland because of the close relationship between them and the arteries of the gland. </a:t>
            </a:r>
            <a:endParaRPr lang="en-US" b="1" dirty="0">
              <a:latin typeface="Times New Roman" pitchFamily="18" charset="0"/>
              <a:cs typeface="Times New Roman" pitchFamily="18" charset="0"/>
            </a:endParaRPr>
          </a:p>
        </p:txBody>
      </p:sp>
      <p:sp>
        <p:nvSpPr>
          <p:cNvPr id="3" name="Rectangle 2"/>
          <p:cNvSpPr/>
          <p:nvPr/>
        </p:nvSpPr>
        <p:spPr>
          <a:xfrm>
            <a:off x="2043545" y="3352800"/>
            <a:ext cx="403860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a:latin typeface="Times New Roman" pitchFamily="18" charset="0"/>
                <a:cs typeface="Times New Roman" pitchFamily="18" charset="0"/>
              </a:rPr>
              <a:t>It should be remembered that the two main arteries supplying</a:t>
            </a:r>
          </a:p>
          <a:p>
            <a:pPr algn="ctr"/>
            <a:r>
              <a:rPr lang="en-US" dirty="0">
                <a:latin typeface="Times New Roman" pitchFamily="18" charset="0"/>
                <a:cs typeface="Times New Roman" pitchFamily="18" charset="0"/>
              </a:rPr>
              <a:t>the thyroid gland are closely related to important nerves</a:t>
            </a:r>
          </a:p>
          <a:p>
            <a:pPr algn="ctr"/>
            <a:r>
              <a:rPr lang="en-US" dirty="0">
                <a:latin typeface="Times New Roman" pitchFamily="18" charset="0"/>
                <a:cs typeface="Times New Roman" pitchFamily="18" charset="0"/>
              </a:rPr>
              <a:t>that can be damaged during thyroidectomy operations </a:t>
            </a:r>
            <a:endParaRPr lang="en-US" dirty="0" smtClean="0">
              <a:latin typeface="Times New Roman" pitchFamily="18" charset="0"/>
              <a:cs typeface="Times New Roman" pitchFamily="18" charset="0"/>
            </a:endParaRPr>
          </a:p>
        </p:txBody>
      </p:sp>
      <p:sp>
        <p:nvSpPr>
          <p:cNvPr id="6" name="Down Arrow 5"/>
          <p:cNvSpPr/>
          <p:nvPr/>
        </p:nvSpPr>
        <p:spPr>
          <a:xfrm rot="18274081">
            <a:off x="4387447" y="5272794"/>
            <a:ext cx="484632" cy="85313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p:cNvSpPr txBox="1"/>
          <p:nvPr/>
        </p:nvSpPr>
        <p:spPr>
          <a:xfrm>
            <a:off x="3269486" y="6140929"/>
            <a:ext cx="2720553"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latin typeface="Times New Roman" pitchFamily="18" charset="0"/>
                <a:cs typeface="Times New Roman" pitchFamily="18" charset="0"/>
              </a:rPr>
              <a:t>To be discussed next year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1981200"/>
            <a:ext cx="6153150"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420285"/>
            <a:ext cx="8229600"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dirty="0">
                <a:latin typeface="Times New Roman" pitchFamily="18" charset="0"/>
                <a:cs typeface="Times New Roman" pitchFamily="18" charset="0"/>
              </a:rPr>
              <a:t>The </a:t>
            </a:r>
            <a:r>
              <a:rPr lang="en-US" b="1" dirty="0">
                <a:latin typeface="Times New Roman" pitchFamily="18" charset="0"/>
                <a:cs typeface="Times New Roman" pitchFamily="18" charset="0"/>
              </a:rPr>
              <a:t>superior thyroid artery on each side is related</a:t>
            </a:r>
          </a:p>
          <a:p>
            <a:pPr algn="ctr"/>
            <a:r>
              <a:rPr lang="en-US" dirty="0">
                <a:latin typeface="Times New Roman" pitchFamily="18" charset="0"/>
                <a:cs typeface="Times New Roman" pitchFamily="18" charset="0"/>
              </a:rPr>
              <a:t>to the external laryngeal nerve, which supplies the</a:t>
            </a:r>
          </a:p>
          <a:p>
            <a:pPr algn="ctr"/>
            <a:r>
              <a:rPr lang="en-US" dirty="0" err="1">
                <a:latin typeface="Times New Roman" pitchFamily="18" charset="0"/>
                <a:cs typeface="Times New Roman" pitchFamily="18" charset="0"/>
              </a:rPr>
              <a:t>cricothyroid</a:t>
            </a:r>
            <a:r>
              <a:rPr lang="en-US" dirty="0">
                <a:latin typeface="Times New Roman" pitchFamily="18" charset="0"/>
                <a:cs typeface="Times New Roman" pitchFamily="18" charset="0"/>
              </a:rPr>
              <a:t> muscle. </a:t>
            </a:r>
          </a:p>
        </p:txBody>
      </p:sp>
      <p:cxnSp>
        <p:nvCxnSpPr>
          <p:cNvPr id="4" name="Straight Arrow Connector 3"/>
          <p:cNvCxnSpPr/>
          <p:nvPr/>
        </p:nvCxnSpPr>
        <p:spPr>
          <a:xfrm>
            <a:off x="3276600" y="990600"/>
            <a:ext cx="1143000" cy="1219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Rectangle 6"/>
          <p:cNvSpPr/>
          <p:nvPr/>
        </p:nvSpPr>
        <p:spPr>
          <a:xfrm rot="21338508">
            <a:off x="154997" y="2766726"/>
            <a:ext cx="2680855"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a:latin typeface="Times New Roman" pitchFamily="18" charset="0"/>
                <a:cs typeface="Times New Roman" pitchFamily="18" charset="0"/>
              </a:rPr>
              <a:t>Damage to the external laryngeal nerve</a:t>
            </a:r>
          </a:p>
          <a:p>
            <a:pPr algn="ctr"/>
            <a:r>
              <a:rPr lang="en-US" dirty="0">
                <a:latin typeface="Times New Roman" pitchFamily="18" charset="0"/>
                <a:cs typeface="Times New Roman" pitchFamily="18" charset="0"/>
              </a:rPr>
              <a:t>results in an inability to tense the vocal folds and in </a:t>
            </a:r>
            <a:r>
              <a:rPr lang="en-US" b="1" dirty="0" smtClean="0">
                <a:latin typeface="Times New Roman" pitchFamily="18" charset="0"/>
                <a:cs typeface="Times New Roman" pitchFamily="18" charset="0"/>
              </a:rPr>
              <a:t>hoarseness</a:t>
            </a:r>
            <a:endParaRPr lang="en-US" b="1" dirty="0">
              <a:latin typeface="Times New Roman" pitchFamily="18" charset="0"/>
              <a:cs typeface="Times New Roman" pitchFamily="18" charset="0"/>
            </a:endParaRPr>
          </a:p>
        </p:txBody>
      </p:sp>
      <p:sp>
        <p:nvSpPr>
          <p:cNvPr id="6" name="Oval 5"/>
          <p:cNvSpPr/>
          <p:nvPr/>
        </p:nvSpPr>
        <p:spPr>
          <a:xfrm>
            <a:off x="5257800" y="2286000"/>
            <a:ext cx="1905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81600" y="1866900"/>
            <a:ext cx="1905000" cy="4953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92845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537" y="228600"/>
            <a:ext cx="6900863"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 y="3086100"/>
            <a:ext cx="3200400"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terminal branches of the </a:t>
            </a:r>
            <a:r>
              <a:rPr lang="en-US" b="1" u="sng" dirty="0" smtClean="0">
                <a:latin typeface="Times New Roman" pitchFamily="18" charset="0"/>
                <a:cs typeface="Times New Roman" pitchFamily="18" charset="0"/>
              </a:rPr>
              <a:t>inferior</a:t>
            </a:r>
          </a:p>
          <a:p>
            <a:pPr algn="ctr"/>
            <a:r>
              <a:rPr lang="en-US" b="1" dirty="0" smtClean="0">
                <a:latin typeface="Times New Roman" pitchFamily="18" charset="0"/>
                <a:cs typeface="Times New Roman" pitchFamily="18" charset="0"/>
              </a:rPr>
              <a:t>thyroid artery </a:t>
            </a:r>
          </a:p>
          <a:p>
            <a:pPr algn="ctr"/>
            <a:r>
              <a:rPr lang="en-US" b="1" dirty="0" smtClean="0">
                <a:latin typeface="Times New Roman" pitchFamily="18" charset="0"/>
                <a:cs typeface="Times New Roman" pitchFamily="18" charset="0"/>
              </a:rPr>
              <a:t>on each side are related to the</a:t>
            </a:r>
          </a:p>
          <a:p>
            <a:pPr algn="ctr"/>
            <a:r>
              <a:rPr lang="en-US" b="1"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RECURRENT LARYNGEAL NERVE. </a:t>
            </a:r>
          </a:p>
        </p:txBody>
      </p:sp>
      <p:cxnSp>
        <p:nvCxnSpPr>
          <p:cNvPr id="4" name="Straight Arrow Connector 3"/>
          <p:cNvCxnSpPr>
            <a:stCxn id="3" idx="3"/>
          </p:cNvCxnSpPr>
          <p:nvPr/>
        </p:nvCxnSpPr>
        <p:spPr>
          <a:xfrm flipV="1">
            <a:off x="3276600" y="3429000"/>
            <a:ext cx="2057400" cy="5342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Straight Arrow Connector 5"/>
          <p:cNvCxnSpPr>
            <a:stCxn id="3" idx="3"/>
          </p:cNvCxnSpPr>
          <p:nvPr/>
        </p:nvCxnSpPr>
        <p:spPr>
          <a:xfrm flipV="1">
            <a:off x="3276600" y="2971800"/>
            <a:ext cx="2514600" cy="9914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6150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133202">
            <a:off x="2840923" y="2125108"/>
            <a:ext cx="3071675" cy="769441"/>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4400" dirty="0" smtClean="0">
                <a:latin typeface="Andalus" pitchFamily="18" charset="-78"/>
                <a:cs typeface="Andalus" pitchFamily="18" charset="-78"/>
              </a:rPr>
              <a:t>Embryology </a:t>
            </a:r>
            <a:endParaRPr lang="en-US" sz="4400" dirty="0">
              <a:latin typeface="Andalus" pitchFamily="18" charset="-78"/>
              <a:cs typeface="Andalus" pitchFamily="18" charset="-78"/>
            </a:endParaRPr>
          </a:p>
        </p:txBody>
      </p:sp>
    </p:spTree>
    <p:extLst>
      <p:ext uri="{BB962C8B-B14F-4D97-AF65-F5344CB8AC3E}">
        <p14:creationId xmlns:p14="http://schemas.microsoft.com/office/powerpoint/2010/main" val="1869709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6"/>
          <p:cNvPicPr>
            <a:picLocks noChangeAspect="1" noChangeArrowheads="1"/>
          </p:cNvPicPr>
          <p:nvPr/>
        </p:nvPicPr>
        <p:blipFill>
          <a:blip r:embed="rId2" cstate="print"/>
          <a:srcRect l="6284"/>
          <a:stretch>
            <a:fillRect/>
          </a:stretch>
        </p:blipFill>
        <p:spPr bwMode="auto">
          <a:xfrm>
            <a:off x="4303712" y="0"/>
            <a:ext cx="4876800" cy="5810250"/>
          </a:xfrm>
          <a:prstGeom prst="rect">
            <a:avLst/>
          </a:prstGeom>
          <a:noFill/>
          <a:ln w="9525">
            <a:noFill/>
            <a:miter lim="800000"/>
            <a:headEnd/>
            <a:tailEnd/>
          </a:ln>
        </p:spPr>
      </p:pic>
      <p:sp>
        <p:nvSpPr>
          <p:cNvPr id="4" name="Rectangle 3"/>
          <p:cNvSpPr/>
          <p:nvPr/>
        </p:nvSpPr>
        <p:spPr>
          <a:xfrm>
            <a:off x="0" y="4653136"/>
            <a:ext cx="4608512"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with development of the arches and clefts, </a:t>
            </a:r>
          </a:p>
          <a:p>
            <a:pPr algn="ctr"/>
            <a:r>
              <a:rPr lang="en-US" dirty="0" smtClean="0">
                <a:latin typeface="Times New Roman" pitchFamily="18" charset="0"/>
                <a:cs typeface="Times New Roman" pitchFamily="18" charset="0"/>
              </a:rPr>
              <a:t>a number of </a:t>
            </a:r>
            <a:r>
              <a:rPr lang="en-US" dirty="0" err="1" smtClean="0">
                <a:latin typeface="Times New Roman" pitchFamily="18" charset="0"/>
                <a:cs typeface="Times New Roman" pitchFamily="18" charset="0"/>
              </a:rPr>
              <a:t>outpocketings</a:t>
            </a:r>
            <a:r>
              <a:rPr lang="en-US" dirty="0" smtClean="0">
                <a:latin typeface="Times New Roman" pitchFamily="18" charset="0"/>
                <a:cs typeface="Times New Roman" pitchFamily="18" charset="0"/>
              </a:rPr>
              <a:t>, </a:t>
            </a:r>
          </a:p>
          <a:p>
            <a:pPr algn="ctr"/>
            <a:r>
              <a:rPr lang="en-US" sz="3600" b="1" dirty="0" smtClean="0">
                <a:latin typeface="Times New Roman" pitchFamily="18" charset="0"/>
                <a:cs typeface="Times New Roman" pitchFamily="18" charset="0"/>
              </a:rPr>
              <a:t>The pharyngeal pouches appear </a:t>
            </a:r>
          </a:p>
        </p:txBody>
      </p:sp>
      <p:sp>
        <p:nvSpPr>
          <p:cNvPr id="11" name="Rectangle 10"/>
          <p:cNvSpPr/>
          <p:nvPr/>
        </p:nvSpPr>
        <p:spPr>
          <a:xfrm>
            <a:off x="251520" y="2348880"/>
            <a:ext cx="3816424" cy="190821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PHARYNGEAL ARCHES</a:t>
            </a: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 are separated</a:t>
            </a:r>
          </a:p>
          <a:p>
            <a:pPr algn="ctr"/>
            <a:r>
              <a:rPr lang="en-US" dirty="0" smtClean="0">
                <a:latin typeface="Times New Roman" pitchFamily="18" charset="0"/>
                <a:cs typeface="Times New Roman" pitchFamily="18" charset="0"/>
              </a:rPr>
              <a:t>by deep clefts known as</a:t>
            </a:r>
          </a:p>
          <a:p>
            <a:pPr algn="ctr"/>
            <a:r>
              <a:rPr lang="en-US" dirty="0" smtClean="0">
                <a:latin typeface="Times New Roman" pitchFamily="18" charset="0"/>
                <a:cs typeface="Times New Roman" pitchFamily="18" charset="0"/>
              </a:rPr>
              <a:t> </a:t>
            </a:r>
            <a:r>
              <a:rPr lang="en-US" sz="3200" b="1" dirty="0" smtClean="0">
                <a:latin typeface="Times New Roman" pitchFamily="18" charset="0"/>
                <a:cs typeface="Times New Roman" pitchFamily="18" charset="0"/>
              </a:rPr>
              <a:t>PHARYNGEAL CLEFTS</a:t>
            </a:r>
            <a:endParaRPr lang="en-US" dirty="0">
              <a:latin typeface="Times New Roman" pitchFamily="18" charset="0"/>
              <a:cs typeface="Times New Roman" pitchFamily="18" charset="0"/>
            </a:endParaRPr>
          </a:p>
        </p:txBody>
      </p:sp>
      <p:cxnSp>
        <p:nvCxnSpPr>
          <p:cNvPr id="15" name="Straight Arrow Connector 14"/>
          <p:cNvCxnSpPr/>
          <p:nvPr/>
        </p:nvCxnSpPr>
        <p:spPr>
          <a:xfrm flipV="1">
            <a:off x="2987824" y="3284984"/>
            <a:ext cx="2232248" cy="6480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flipV="1">
            <a:off x="2339752" y="3573016"/>
            <a:ext cx="3384376" cy="24482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a:off x="3995936" y="1844824"/>
            <a:ext cx="1080120" cy="5760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 name="TextBox 19"/>
          <p:cNvSpPr txBox="1"/>
          <p:nvPr/>
        </p:nvSpPr>
        <p:spPr>
          <a:xfrm>
            <a:off x="99585" y="188640"/>
            <a:ext cx="6272615"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latin typeface="Times New Roman" pitchFamily="18" charset="0"/>
                <a:cs typeface="Times New Roman" pitchFamily="18" charset="0"/>
              </a:rPr>
              <a:t>In a cross section of the embryo in the area of the head and neck</a:t>
            </a:r>
            <a:endParaRPr lang="en-US" dirty="0">
              <a:latin typeface="Times New Roman" pitchFamily="18" charset="0"/>
              <a:cs typeface="Times New Roman" pitchFamily="18" charset="0"/>
            </a:endParaRPr>
          </a:p>
        </p:txBody>
      </p:sp>
      <p:sp>
        <p:nvSpPr>
          <p:cNvPr id="21" name="TextBox 20"/>
          <p:cNvSpPr txBox="1"/>
          <p:nvPr/>
        </p:nvSpPr>
        <p:spPr>
          <a:xfrm>
            <a:off x="971600" y="764704"/>
            <a:ext cx="2882840"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latin typeface="Times New Roman" pitchFamily="18" charset="0"/>
                <a:cs typeface="Times New Roman" pitchFamily="18" charset="0"/>
              </a:rPr>
              <a:t>The following can be noticed</a:t>
            </a:r>
            <a:endParaRPr lang="en-US" dirty="0">
              <a:latin typeface="Times New Roman" pitchFamily="18" charset="0"/>
              <a:cs typeface="Times New Roman" pitchFamily="18" charset="0"/>
            </a:endParaRPr>
          </a:p>
        </p:txBody>
      </p:sp>
      <p:sp>
        <p:nvSpPr>
          <p:cNvPr id="22" name="Rectangle 21"/>
          <p:cNvSpPr/>
          <p:nvPr/>
        </p:nvSpPr>
        <p:spPr>
          <a:xfrm>
            <a:off x="683568" y="1484784"/>
            <a:ext cx="3318537"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PHARYNGEAL ARCHES</a:t>
            </a:r>
            <a:endParaRPr lang="en-US" dirty="0" smtClean="0">
              <a:latin typeface="Times New Roman" pitchFamily="18" charset="0"/>
              <a:cs typeface="Times New Roman" pitchFamily="18" charset="0"/>
            </a:endParaRPr>
          </a:p>
        </p:txBody>
      </p:sp>
      <p:sp>
        <p:nvSpPr>
          <p:cNvPr id="12" name="TextBox 11"/>
          <p:cNvSpPr txBox="1"/>
          <p:nvPr/>
        </p:nvSpPr>
        <p:spPr>
          <a:xfrm>
            <a:off x="7467600" y="2438400"/>
            <a:ext cx="1107163" cy="369332"/>
          </a:xfrm>
          <a:prstGeom prst="rect">
            <a:avLst/>
          </a:prstGeom>
          <a:noFill/>
        </p:spPr>
        <p:txBody>
          <a:bodyPr wrap="none" rtlCol="0">
            <a:spAutoFit/>
          </a:bodyPr>
          <a:lstStyle/>
          <a:p>
            <a:r>
              <a:rPr lang="en-US" dirty="0" smtClean="0"/>
              <a:t>Read only</a:t>
            </a:r>
            <a:endParaRPr lang="en-US" dirty="0"/>
          </a:p>
        </p:txBody>
      </p:sp>
    </p:spTree>
    <p:extLst>
      <p:ext uri="{BB962C8B-B14F-4D97-AF65-F5344CB8AC3E}">
        <p14:creationId xmlns:p14="http://schemas.microsoft.com/office/powerpoint/2010/main" val="1854799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131840" y="0"/>
            <a:ext cx="6048672" cy="6858000"/>
          </a:xfrm>
          <a:prstGeom prst="rect">
            <a:avLst/>
          </a:prstGeom>
          <a:ln>
            <a:headEnd/>
            <a:tailEnd/>
          </a:ln>
        </p:spPr>
        <p:style>
          <a:lnRef idx="2">
            <a:schemeClr val="accent6"/>
          </a:lnRef>
          <a:fillRef idx="1">
            <a:schemeClr val="lt1"/>
          </a:fillRef>
          <a:effectRef idx="0">
            <a:schemeClr val="accent6"/>
          </a:effectRef>
          <a:fontRef idx="minor">
            <a:schemeClr val="dk1"/>
          </a:fontRef>
        </p:style>
      </p:pic>
      <p:sp>
        <p:nvSpPr>
          <p:cNvPr id="3" name="Rectangle 2"/>
          <p:cNvSpPr/>
          <p:nvPr/>
        </p:nvSpPr>
        <p:spPr>
          <a:xfrm>
            <a:off x="0" y="548680"/>
            <a:ext cx="2843808" cy="14773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thyroid gland consists of right and left lobes connected</a:t>
            </a:r>
          </a:p>
          <a:p>
            <a:pPr algn="ctr"/>
            <a:r>
              <a:rPr lang="en-US" dirty="0" smtClean="0">
                <a:latin typeface="Times New Roman" pitchFamily="18" charset="0"/>
                <a:cs typeface="Times New Roman" pitchFamily="18" charset="0"/>
              </a:rPr>
              <a:t> by</a:t>
            </a:r>
          </a:p>
          <a:p>
            <a:pPr algn="ctr"/>
            <a:r>
              <a:rPr lang="en-US" dirty="0" smtClean="0">
                <a:latin typeface="Times New Roman" pitchFamily="18" charset="0"/>
                <a:cs typeface="Times New Roman" pitchFamily="18" charset="0"/>
              </a:rPr>
              <a:t> a narrow isthmus. </a:t>
            </a:r>
          </a:p>
        </p:txBody>
      </p:sp>
      <p:cxnSp>
        <p:nvCxnSpPr>
          <p:cNvPr id="5" name="Straight Arrow Connector 4"/>
          <p:cNvCxnSpPr>
            <a:stCxn id="3" idx="3"/>
          </p:cNvCxnSpPr>
          <p:nvPr/>
        </p:nvCxnSpPr>
        <p:spPr>
          <a:xfrm>
            <a:off x="2843808" y="1287344"/>
            <a:ext cx="2592288" cy="15655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a:off x="2411760" y="1268760"/>
            <a:ext cx="3888432" cy="15121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2051720" y="1916832"/>
            <a:ext cx="3816424" cy="144016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Rectangle 10"/>
          <p:cNvSpPr/>
          <p:nvPr/>
        </p:nvSpPr>
        <p:spPr>
          <a:xfrm>
            <a:off x="395536" y="2780928"/>
            <a:ext cx="2232248" cy="203132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Each lobe is pear shaped, with its apex being directed upward as far as the </a:t>
            </a:r>
            <a:r>
              <a:rPr lang="en-US" b="1" i="1" u="sng" dirty="0" smtClean="0">
                <a:latin typeface="Times New Roman" pitchFamily="18" charset="0"/>
                <a:cs typeface="Times New Roman" pitchFamily="18" charset="0"/>
              </a:rPr>
              <a:t>oblique line on the lamina of the thyroid cartilage</a:t>
            </a:r>
          </a:p>
          <a:p>
            <a:pPr algn="ct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cxnSp>
        <p:nvCxnSpPr>
          <p:cNvPr id="13" name="Straight Arrow Connector 12"/>
          <p:cNvCxnSpPr/>
          <p:nvPr/>
        </p:nvCxnSpPr>
        <p:spPr>
          <a:xfrm flipV="1">
            <a:off x="2411760" y="2276872"/>
            <a:ext cx="3168352" cy="151216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Rectangle 13"/>
          <p:cNvSpPr/>
          <p:nvPr/>
        </p:nvSpPr>
        <p:spPr>
          <a:xfrm>
            <a:off x="216024" y="4941168"/>
            <a:ext cx="4572000" cy="646331"/>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r>
              <a:rPr lang="en-US" dirty="0" smtClean="0">
                <a:latin typeface="Times New Roman" pitchFamily="18" charset="0"/>
                <a:cs typeface="Times New Roman" pitchFamily="18" charset="0"/>
              </a:rPr>
              <a:t>its base lies below at the level of the </a:t>
            </a:r>
            <a:r>
              <a:rPr lang="en-US" b="1" u="sng" dirty="0" smtClean="0">
                <a:latin typeface="Times New Roman" pitchFamily="18" charset="0"/>
                <a:cs typeface="Times New Roman" pitchFamily="18" charset="0"/>
              </a:rPr>
              <a:t>fourth or fifth tracheal ring.</a:t>
            </a:r>
            <a:endParaRPr lang="en-US" b="1" u="sng" dirty="0">
              <a:latin typeface="Times New Roman" pitchFamily="18" charset="0"/>
              <a:cs typeface="Times New Roman" pitchFamily="18" charset="0"/>
            </a:endParaRPr>
          </a:p>
        </p:txBody>
      </p:sp>
      <p:cxnSp>
        <p:nvCxnSpPr>
          <p:cNvPr id="16" name="Straight Arrow Connector 15"/>
          <p:cNvCxnSpPr>
            <a:stCxn id="14" idx="3"/>
          </p:cNvCxnSpPr>
          <p:nvPr/>
        </p:nvCxnSpPr>
        <p:spPr>
          <a:xfrm flipV="1">
            <a:off x="4788024" y="3861048"/>
            <a:ext cx="720080" cy="1403286"/>
          </a:xfrm>
          <a:prstGeom prst="straightConnector1">
            <a:avLst/>
          </a:prstGeom>
          <a:ln>
            <a:tailEnd type="arrow"/>
          </a:ln>
        </p:spPr>
        <p:style>
          <a:lnRef idx="2">
            <a:schemeClr val="accent6"/>
          </a:lnRef>
          <a:fillRef idx="1">
            <a:schemeClr val="lt1"/>
          </a:fillRef>
          <a:effectRef idx="0">
            <a:schemeClr val="accent6"/>
          </a:effectRef>
          <a:fontRef idx="minor">
            <a:schemeClr val="dk1"/>
          </a:fontRef>
        </p:style>
      </p:cxnSp>
      <p:sp>
        <p:nvSpPr>
          <p:cNvPr id="18" name="Rectangle 17"/>
          <p:cNvSpPr/>
          <p:nvPr/>
        </p:nvSpPr>
        <p:spPr>
          <a:xfrm>
            <a:off x="467544" y="0"/>
            <a:ext cx="1005403"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a:r>
              <a:rPr lang="en-US" dirty="0" smtClean="0">
                <a:latin typeface="Times New Roman" pitchFamily="18" charset="0"/>
                <a:cs typeface="Times New Roman" pitchFamily="18" charset="0"/>
              </a:rPr>
              <a:t>Location</a:t>
            </a:r>
          </a:p>
        </p:txBody>
      </p:sp>
      <p:sp>
        <p:nvSpPr>
          <p:cNvPr id="20" name="Rectangle 19"/>
          <p:cNvSpPr/>
          <p:nvPr/>
        </p:nvSpPr>
        <p:spPr>
          <a:xfrm>
            <a:off x="3563888" y="0"/>
            <a:ext cx="2592288"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3200" dirty="0" smtClean="0">
                <a:latin typeface="Times New Roman" pitchFamily="18" charset="0"/>
                <a:cs typeface="Times New Roman" pitchFamily="18" charset="0"/>
              </a:rPr>
              <a:t>Thyroid Gland</a:t>
            </a:r>
          </a:p>
        </p:txBody>
      </p:sp>
      <p:sp>
        <p:nvSpPr>
          <p:cNvPr id="21" name="Rectangle 20"/>
          <p:cNvSpPr/>
          <p:nvPr/>
        </p:nvSpPr>
        <p:spPr>
          <a:xfrm>
            <a:off x="0" y="6167045"/>
            <a:ext cx="9144000"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b="1" u="sng" dirty="0" smtClean="0">
                <a:latin typeface="Times New Roman" pitchFamily="18" charset="0"/>
                <a:cs typeface="Times New Roman" pitchFamily="18" charset="0"/>
              </a:rPr>
              <a:t>The isthmus </a:t>
            </a:r>
            <a:r>
              <a:rPr lang="en-US" dirty="0" smtClean="0">
                <a:latin typeface="Times New Roman" pitchFamily="18" charset="0"/>
                <a:cs typeface="Times New Roman" pitchFamily="18" charset="0"/>
              </a:rPr>
              <a:t>extends across the midline in front of </a:t>
            </a:r>
            <a:r>
              <a:rPr lang="en-US" b="1" u="sng" dirty="0" smtClean="0">
                <a:latin typeface="Times New Roman" pitchFamily="18" charset="0"/>
                <a:cs typeface="Times New Roman" pitchFamily="18" charset="0"/>
              </a:rPr>
              <a:t>the second, third, and fourth tracheal rings</a:t>
            </a:r>
          </a:p>
          <a:p>
            <a:pPr algn="ctr"/>
            <a:r>
              <a:rPr lang="en-US" dirty="0" smtClean="0">
                <a:latin typeface="Times New Roman" pitchFamily="18" charset="0"/>
                <a:cs typeface="Times New Roman" pitchFamily="18" charset="0"/>
              </a:rPr>
              <a:t>. A pyramidal lobe is often present, and it projects upward from the isthmus</a:t>
            </a:r>
            <a:endParaRPr lang="en-US" dirty="0">
              <a:latin typeface="Times New Roman" pitchFamily="18" charset="0"/>
              <a:cs typeface="Times New Roman" pitchFamily="18" charset="0"/>
            </a:endParaRPr>
          </a:p>
        </p:txBody>
      </p:sp>
      <p:sp>
        <p:nvSpPr>
          <p:cNvPr id="2" name="Rectangle 1"/>
          <p:cNvSpPr/>
          <p:nvPr/>
        </p:nvSpPr>
        <p:spPr>
          <a:xfrm>
            <a:off x="6278953" y="-3659"/>
            <a:ext cx="2899683"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00" dirty="0" smtClean="0">
                <a:latin typeface="Times New Roman" pitchFamily="18" charset="0"/>
                <a:cs typeface="Times New Roman" pitchFamily="18" charset="0"/>
              </a:rPr>
              <a:t>Located at the </a:t>
            </a:r>
            <a:r>
              <a:rPr lang="en-US" sz="1600" dirty="0">
                <a:latin typeface="Times New Roman" pitchFamily="18" charset="0"/>
                <a:cs typeface="Times New Roman" pitchFamily="18" charset="0"/>
              </a:rPr>
              <a:t>level of the C5-T1 vertebrae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357290" y="1285860"/>
            <a:ext cx="7000924" cy="4000528"/>
          </a:xfrm>
          <a:prstGeom prst="rect">
            <a:avLst/>
          </a:prstGeom>
          <a:noFill/>
          <a:ln w="9525">
            <a:noFill/>
            <a:miter lim="800000"/>
            <a:headEnd/>
            <a:tailEnd/>
          </a:ln>
          <a:effectLst/>
        </p:spPr>
      </p:pic>
      <p:sp>
        <p:nvSpPr>
          <p:cNvPr id="3" name="Rectangle 2"/>
          <p:cNvSpPr/>
          <p:nvPr/>
        </p:nvSpPr>
        <p:spPr>
          <a:xfrm>
            <a:off x="3357554" y="928670"/>
            <a:ext cx="1899815"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err="1" smtClean="0">
                <a:latin typeface="Times New Roman" pitchFamily="18" charset="0"/>
                <a:cs typeface="Times New Roman" pitchFamily="18" charset="0"/>
              </a:rPr>
              <a:t>Tuberculum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impar</a:t>
            </a:r>
            <a:endParaRPr lang="en-US" dirty="0">
              <a:latin typeface="Times New Roman" pitchFamily="18" charset="0"/>
              <a:cs typeface="Times New Roman" pitchFamily="18" charset="0"/>
            </a:endParaRPr>
          </a:p>
        </p:txBody>
      </p:sp>
      <p:sp>
        <p:nvSpPr>
          <p:cNvPr id="4" name="Rectangle 3"/>
          <p:cNvSpPr/>
          <p:nvPr/>
        </p:nvSpPr>
        <p:spPr>
          <a:xfrm rot="20187436">
            <a:off x="584038" y="1400428"/>
            <a:ext cx="2377574"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latin typeface="Times New Roman" pitchFamily="18" charset="0"/>
                <a:cs typeface="Times New Roman" pitchFamily="18" charset="0"/>
              </a:rPr>
              <a:t>Lateral lingual swelling</a:t>
            </a:r>
            <a:endParaRPr lang="en-US" dirty="0">
              <a:latin typeface="Times New Roman" pitchFamily="18" charset="0"/>
              <a:cs typeface="Times New Roman" pitchFamily="18" charset="0"/>
            </a:endParaRPr>
          </a:p>
        </p:txBody>
      </p:sp>
      <p:sp>
        <p:nvSpPr>
          <p:cNvPr id="5" name="Rectangle 4"/>
          <p:cNvSpPr/>
          <p:nvPr/>
        </p:nvSpPr>
        <p:spPr>
          <a:xfrm>
            <a:off x="357158" y="3929066"/>
            <a:ext cx="1643058"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Copula</a:t>
            </a:r>
          </a:p>
          <a:p>
            <a:pPr algn="ct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hypobranchial</a:t>
            </a: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eminence</a:t>
            </a:r>
            <a:endParaRPr lang="en-US" dirty="0">
              <a:latin typeface="Times New Roman" pitchFamily="18" charset="0"/>
              <a:cs typeface="Times New Roman" pitchFamily="18" charset="0"/>
            </a:endParaRPr>
          </a:p>
        </p:txBody>
      </p:sp>
      <p:sp>
        <p:nvSpPr>
          <p:cNvPr id="6" name="Rectangle 5"/>
          <p:cNvSpPr/>
          <p:nvPr/>
        </p:nvSpPr>
        <p:spPr>
          <a:xfrm>
            <a:off x="1214414" y="4929198"/>
            <a:ext cx="1071570" cy="9233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dirty="0" smtClean="0">
                <a:latin typeface="Times New Roman" pitchFamily="18" charset="0"/>
                <a:cs typeface="Times New Roman" pitchFamily="18" charset="0"/>
              </a:rPr>
              <a:t>Epiglottal</a:t>
            </a:r>
          </a:p>
          <a:p>
            <a:r>
              <a:rPr lang="en-US" dirty="0" smtClean="0">
                <a:latin typeface="Times New Roman" pitchFamily="18" charset="0"/>
                <a:cs typeface="Times New Roman" pitchFamily="18" charset="0"/>
              </a:rPr>
              <a:t>swelling</a:t>
            </a:r>
            <a:endParaRPr lang="en-US" dirty="0">
              <a:latin typeface="Times New Roman" pitchFamily="18" charset="0"/>
              <a:cs typeface="Times New Roman" pitchFamily="18" charset="0"/>
            </a:endParaRPr>
          </a:p>
        </p:txBody>
      </p:sp>
      <p:sp>
        <p:nvSpPr>
          <p:cNvPr id="7" name="Rectangle 6"/>
          <p:cNvSpPr/>
          <p:nvPr/>
        </p:nvSpPr>
        <p:spPr>
          <a:xfrm rot="19543938">
            <a:off x="5486460" y="1214422"/>
            <a:ext cx="1649747"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smtClean="0">
                <a:latin typeface="Times New Roman" pitchFamily="18" charset="0"/>
                <a:cs typeface="Times New Roman" pitchFamily="18" charset="0"/>
              </a:rPr>
              <a:t>Terminal </a:t>
            </a:r>
            <a:r>
              <a:rPr lang="en-US" dirty="0" err="1" smtClean="0">
                <a:latin typeface="Times New Roman" pitchFamily="18" charset="0"/>
                <a:cs typeface="Times New Roman" pitchFamily="18" charset="0"/>
              </a:rPr>
              <a:t>sulcus</a:t>
            </a:r>
            <a:endParaRPr lang="en-US" dirty="0">
              <a:latin typeface="Times New Roman" pitchFamily="18" charset="0"/>
              <a:cs typeface="Times New Roman" pitchFamily="18" charset="0"/>
            </a:endParaRPr>
          </a:p>
        </p:txBody>
      </p:sp>
      <p:sp>
        <p:nvSpPr>
          <p:cNvPr id="8" name="Rectangle 7"/>
          <p:cNvSpPr/>
          <p:nvPr/>
        </p:nvSpPr>
        <p:spPr>
          <a:xfrm>
            <a:off x="7929586" y="3286124"/>
            <a:ext cx="1000116"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Palatine</a:t>
            </a:r>
          </a:p>
          <a:p>
            <a:pPr algn="ctr"/>
            <a:r>
              <a:rPr lang="en-US" dirty="0" smtClean="0">
                <a:latin typeface="Times New Roman" pitchFamily="18" charset="0"/>
                <a:cs typeface="Times New Roman" pitchFamily="18" charset="0"/>
              </a:rPr>
              <a:t>tonsil</a:t>
            </a:r>
            <a:endParaRPr lang="en-US" dirty="0">
              <a:latin typeface="Times New Roman" pitchFamily="18" charset="0"/>
              <a:cs typeface="Times New Roman" pitchFamily="18" charset="0"/>
            </a:endParaRPr>
          </a:p>
        </p:txBody>
      </p:sp>
      <p:sp>
        <p:nvSpPr>
          <p:cNvPr id="9" name="Rectangle 8"/>
          <p:cNvSpPr/>
          <p:nvPr/>
        </p:nvSpPr>
        <p:spPr>
          <a:xfrm>
            <a:off x="7643834" y="4214818"/>
            <a:ext cx="92867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smtClean="0">
                <a:latin typeface="Times New Roman" pitchFamily="18" charset="0"/>
                <a:cs typeface="Times New Roman" pitchFamily="18" charset="0"/>
              </a:rPr>
              <a:t>Root of</a:t>
            </a:r>
          </a:p>
          <a:p>
            <a:r>
              <a:rPr lang="en-US" dirty="0" smtClean="0">
                <a:latin typeface="Times New Roman" pitchFamily="18" charset="0"/>
                <a:cs typeface="Times New Roman" pitchFamily="18" charset="0"/>
              </a:rPr>
              <a:t>tongue</a:t>
            </a:r>
            <a:endParaRPr lang="en-US" dirty="0">
              <a:latin typeface="Times New Roman" pitchFamily="18" charset="0"/>
              <a:cs typeface="Times New Roman" pitchFamily="18" charset="0"/>
            </a:endParaRPr>
          </a:p>
        </p:txBody>
      </p:sp>
      <p:sp>
        <p:nvSpPr>
          <p:cNvPr id="10" name="Rectangle 9"/>
          <p:cNvSpPr/>
          <p:nvPr/>
        </p:nvSpPr>
        <p:spPr>
          <a:xfrm>
            <a:off x="4357686" y="3571876"/>
            <a:ext cx="1142992"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Foramen</a:t>
            </a:r>
          </a:p>
          <a:p>
            <a:pPr algn="ctr"/>
            <a:r>
              <a:rPr lang="en-US" dirty="0" err="1" smtClean="0">
                <a:latin typeface="Times New Roman" pitchFamily="18" charset="0"/>
                <a:cs typeface="Times New Roman" pitchFamily="18" charset="0"/>
              </a:rPr>
              <a:t>cecum</a:t>
            </a:r>
            <a:endParaRPr lang="en-US" dirty="0">
              <a:latin typeface="Times New Roman" pitchFamily="18" charset="0"/>
              <a:cs typeface="Times New Roman" pitchFamily="18" charset="0"/>
            </a:endParaRPr>
          </a:p>
        </p:txBody>
      </p:sp>
      <p:sp>
        <p:nvSpPr>
          <p:cNvPr id="2" name="Rectangle 1"/>
          <p:cNvSpPr/>
          <p:nvPr/>
        </p:nvSpPr>
        <p:spPr>
          <a:xfrm rot="16200000">
            <a:off x="-1164422" y="2265838"/>
            <a:ext cx="2698175"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ctr"/>
            <a:r>
              <a:rPr lang="en-US" b="1" dirty="0">
                <a:latin typeface="Andalus" pitchFamily="18" charset="-78"/>
                <a:cs typeface="Andalus" pitchFamily="18" charset="-78"/>
              </a:rPr>
              <a:t>in the floor of the pharynx</a:t>
            </a:r>
          </a:p>
        </p:txBody>
      </p:sp>
      <p:cxnSp>
        <p:nvCxnSpPr>
          <p:cNvPr id="12" name="Straight Arrow Connector 11"/>
          <p:cNvCxnSpPr>
            <a:stCxn id="2" idx="2"/>
          </p:cNvCxnSpPr>
          <p:nvPr/>
        </p:nvCxnSpPr>
        <p:spPr>
          <a:xfrm>
            <a:off x="369332" y="2450504"/>
            <a:ext cx="1764268" cy="64096"/>
          </a:xfrm>
          <a:prstGeom prst="straightConnector1">
            <a:avLst/>
          </a:prstGeom>
          <a:ln>
            <a:tailEnd type="arrow"/>
          </a:ln>
        </p:spPr>
        <p:style>
          <a:lnRef idx="2">
            <a:schemeClr val="accent6"/>
          </a:lnRef>
          <a:fillRef idx="1">
            <a:schemeClr val="lt1"/>
          </a:fillRef>
          <a:effectRef idx="0">
            <a:schemeClr val="accent6"/>
          </a:effectRef>
          <a:fontRef idx="minor">
            <a:schemeClr val="dk1"/>
          </a:fontRef>
        </p:style>
      </p:cxnSp>
      <p:cxnSp>
        <p:nvCxnSpPr>
          <p:cNvPr id="16" name="Straight Arrow Connector 15"/>
          <p:cNvCxnSpPr>
            <a:stCxn id="2" idx="2"/>
          </p:cNvCxnSpPr>
          <p:nvPr/>
        </p:nvCxnSpPr>
        <p:spPr>
          <a:xfrm>
            <a:off x="369332" y="2450504"/>
            <a:ext cx="1916652" cy="445096"/>
          </a:xfrm>
          <a:prstGeom prst="straightConnector1">
            <a:avLst/>
          </a:prstGeom>
          <a:ln>
            <a:tailEnd type="arrow"/>
          </a:ln>
        </p:spPr>
        <p:style>
          <a:lnRef idx="2">
            <a:schemeClr val="accent6"/>
          </a:lnRef>
          <a:fillRef idx="1">
            <a:schemeClr val="lt1"/>
          </a:fillRef>
          <a:effectRef idx="0">
            <a:schemeClr val="accent6"/>
          </a:effectRef>
          <a:fontRef idx="minor">
            <a:schemeClr val="dk1"/>
          </a:fontRef>
        </p:style>
      </p:cxnSp>
      <p:cxnSp>
        <p:nvCxnSpPr>
          <p:cNvPr id="18" name="Straight Arrow Connector 17"/>
          <p:cNvCxnSpPr>
            <a:stCxn id="2" idx="2"/>
          </p:cNvCxnSpPr>
          <p:nvPr/>
        </p:nvCxnSpPr>
        <p:spPr>
          <a:xfrm>
            <a:off x="369332" y="2450504"/>
            <a:ext cx="2145268" cy="978496"/>
          </a:xfrm>
          <a:prstGeom prst="straightConnector1">
            <a:avLst/>
          </a:prstGeom>
          <a:ln>
            <a:tailEnd type="arrow"/>
          </a:ln>
        </p:spPr>
        <p:style>
          <a:lnRef idx="2">
            <a:schemeClr val="accent6"/>
          </a:lnRef>
          <a:fillRef idx="1">
            <a:schemeClr val="lt1"/>
          </a:fillRef>
          <a:effectRef idx="0">
            <a:schemeClr val="accent6"/>
          </a:effectRef>
          <a:fontRef idx="minor">
            <a:schemeClr val="dk1"/>
          </a:fontRef>
        </p:style>
      </p:cxnSp>
      <p:cxnSp>
        <p:nvCxnSpPr>
          <p:cNvPr id="20" name="Straight Arrow Connector 19"/>
          <p:cNvCxnSpPr>
            <a:stCxn id="2" idx="2"/>
          </p:cNvCxnSpPr>
          <p:nvPr/>
        </p:nvCxnSpPr>
        <p:spPr>
          <a:xfrm>
            <a:off x="369332" y="2450504"/>
            <a:ext cx="2145268" cy="1444537"/>
          </a:xfrm>
          <a:prstGeom prst="straightConnector1">
            <a:avLst/>
          </a:prstGeom>
          <a:ln>
            <a:tailEnd type="arrow"/>
          </a:ln>
        </p:spPr>
        <p:style>
          <a:lnRef idx="2">
            <a:schemeClr val="accent6"/>
          </a:lnRef>
          <a:fillRef idx="1">
            <a:schemeClr val="lt1"/>
          </a:fillRef>
          <a:effectRef idx="0">
            <a:schemeClr val="accent6"/>
          </a:effectRef>
          <a:fontRef idx="minor">
            <a:schemeClr val="dk1"/>
          </a:fontRef>
        </p:style>
      </p:cxnSp>
    </p:spTree>
    <p:extLst>
      <p:ext uri="{BB962C8B-B14F-4D97-AF65-F5344CB8AC3E}">
        <p14:creationId xmlns:p14="http://schemas.microsoft.com/office/powerpoint/2010/main" val="1304241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142852"/>
            <a:ext cx="857256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b="1" i="1" u="sng" dirty="0" smtClean="0">
                <a:latin typeface="Andalus" pitchFamily="18" charset="-78"/>
                <a:cs typeface="Andalus" pitchFamily="18" charset="-78"/>
              </a:rPr>
              <a:t>1-As the lateral lingual swellings </a:t>
            </a:r>
            <a:r>
              <a:rPr lang="en-US" dirty="0" smtClean="0">
                <a:latin typeface="Andalus" pitchFamily="18" charset="-78"/>
                <a:cs typeface="Andalus" pitchFamily="18" charset="-78"/>
              </a:rPr>
              <a:t>increase in size, they overgrow </a:t>
            </a:r>
            <a:r>
              <a:rPr lang="en-US" b="1" i="1" u="sng" dirty="0" smtClean="0">
                <a:latin typeface="Andalus" pitchFamily="18" charset="-78"/>
                <a:cs typeface="Andalus" pitchFamily="18" charset="-78"/>
              </a:rPr>
              <a:t>the </a:t>
            </a:r>
            <a:r>
              <a:rPr lang="en-US" b="1" i="1" u="sng" dirty="0" err="1" smtClean="0">
                <a:latin typeface="Andalus" pitchFamily="18" charset="-78"/>
                <a:cs typeface="Andalus" pitchFamily="18" charset="-78"/>
              </a:rPr>
              <a:t>tuberculum</a:t>
            </a:r>
            <a:endParaRPr lang="en-US" b="1" i="1" u="sng" dirty="0" smtClean="0">
              <a:latin typeface="Andalus" pitchFamily="18" charset="-78"/>
              <a:cs typeface="Andalus" pitchFamily="18" charset="-78"/>
            </a:endParaRPr>
          </a:p>
          <a:p>
            <a:pPr algn="ctr"/>
            <a:r>
              <a:rPr lang="en-US" b="1" i="1" u="sng" dirty="0" err="1" smtClean="0">
                <a:latin typeface="Andalus" pitchFamily="18" charset="-78"/>
                <a:cs typeface="Andalus" pitchFamily="18" charset="-78"/>
              </a:rPr>
              <a:t>impar</a:t>
            </a:r>
            <a:r>
              <a:rPr lang="en-US" b="1" i="1" u="sng" dirty="0" smtClean="0">
                <a:latin typeface="Andalus" pitchFamily="18" charset="-78"/>
                <a:cs typeface="Andalus" pitchFamily="18" charset="-78"/>
              </a:rPr>
              <a:t> and merg</a:t>
            </a:r>
            <a:r>
              <a:rPr lang="en-US" dirty="0" smtClean="0">
                <a:latin typeface="Andalus" pitchFamily="18" charset="-78"/>
                <a:cs typeface="Andalus" pitchFamily="18" charset="-78"/>
              </a:rPr>
              <a:t>e, forming the </a:t>
            </a:r>
            <a:r>
              <a:rPr lang="en-US" b="1" u="sng" dirty="0" smtClean="0">
                <a:latin typeface="Andalus" pitchFamily="18" charset="-78"/>
                <a:cs typeface="Andalus" pitchFamily="18" charset="-78"/>
              </a:rPr>
              <a:t>anterior two-thirds</a:t>
            </a:r>
            <a:r>
              <a:rPr lang="en-US" dirty="0" smtClean="0">
                <a:latin typeface="Andalus" pitchFamily="18" charset="-78"/>
                <a:cs typeface="Andalus" pitchFamily="18" charset="-78"/>
              </a:rPr>
              <a:t>, or body, of the tongue</a:t>
            </a:r>
          </a:p>
        </p:txBody>
      </p:sp>
      <p:sp>
        <p:nvSpPr>
          <p:cNvPr id="4" name="Rectangle 3"/>
          <p:cNvSpPr/>
          <p:nvPr/>
        </p:nvSpPr>
        <p:spPr>
          <a:xfrm>
            <a:off x="714348" y="1000108"/>
            <a:ext cx="8072494"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i="1" dirty="0" smtClean="0">
                <a:latin typeface="Andalus" pitchFamily="18" charset="-78"/>
                <a:cs typeface="Andalus" pitchFamily="18" charset="-78"/>
              </a:rPr>
              <a:t>Since the mucosa covering the body of the tongue originates</a:t>
            </a:r>
          </a:p>
          <a:p>
            <a:pPr algn="ctr"/>
            <a:r>
              <a:rPr lang="en-US" dirty="0" smtClean="0">
                <a:latin typeface="Andalus" pitchFamily="18" charset="-78"/>
                <a:cs typeface="Andalus" pitchFamily="18" charset="-78"/>
              </a:rPr>
              <a:t>from the first pharyngeal arch, </a:t>
            </a:r>
            <a:r>
              <a:rPr lang="en-US" b="1" dirty="0" smtClean="0">
                <a:latin typeface="Andalus" pitchFamily="18" charset="-78"/>
                <a:cs typeface="Andalus" pitchFamily="18" charset="-78"/>
              </a:rPr>
              <a:t>sensory </a:t>
            </a:r>
            <a:r>
              <a:rPr lang="en-US" b="1" dirty="0" err="1" smtClean="0">
                <a:latin typeface="Andalus" pitchFamily="18" charset="-78"/>
                <a:cs typeface="Andalus" pitchFamily="18" charset="-78"/>
              </a:rPr>
              <a:t>innervation</a:t>
            </a:r>
            <a:r>
              <a:rPr lang="en-US" b="1" dirty="0" smtClean="0">
                <a:latin typeface="Andalus" pitchFamily="18" charset="-78"/>
                <a:cs typeface="Andalus" pitchFamily="18" charset="-78"/>
              </a:rPr>
              <a:t> to this area is by</a:t>
            </a:r>
          </a:p>
          <a:p>
            <a:pPr algn="ctr"/>
            <a:r>
              <a:rPr lang="en-US" dirty="0" smtClean="0">
                <a:latin typeface="Andalus" pitchFamily="18" charset="-78"/>
                <a:cs typeface="Andalus" pitchFamily="18" charset="-78"/>
              </a:rPr>
              <a:t>the </a:t>
            </a:r>
            <a:r>
              <a:rPr lang="en-US" b="1" dirty="0" err="1" smtClean="0">
                <a:latin typeface="Andalus" pitchFamily="18" charset="-78"/>
                <a:cs typeface="Andalus" pitchFamily="18" charset="-78"/>
              </a:rPr>
              <a:t>mandibular</a:t>
            </a:r>
            <a:r>
              <a:rPr lang="en-US" b="1" dirty="0" smtClean="0">
                <a:latin typeface="Andalus" pitchFamily="18" charset="-78"/>
                <a:cs typeface="Andalus" pitchFamily="18" charset="-78"/>
              </a:rPr>
              <a:t> branch of the trigeminal nerve. </a:t>
            </a:r>
            <a:endParaRPr lang="en-US" dirty="0"/>
          </a:p>
        </p:txBody>
      </p:sp>
      <p:sp>
        <p:nvSpPr>
          <p:cNvPr id="5" name="Rectangle 4"/>
          <p:cNvSpPr/>
          <p:nvPr/>
        </p:nvSpPr>
        <p:spPr>
          <a:xfrm>
            <a:off x="928662" y="2071678"/>
            <a:ext cx="7715304"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b="1" dirty="0" smtClean="0">
                <a:latin typeface="Andalus" pitchFamily="18" charset="-78"/>
                <a:cs typeface="Andalus" pitchFamily="18" charset="-78"/>
              </a:rPr>
              <a:t>The body of the tongue is</a:t>
            </a:r>
          </a:p>
          <a:p>
            <a:pPr algn="ctr"/>
            <a:r>
              <a:rPr lang="en-US" dirty="0" smtClean="0">
                <a:latin typeface="Andalus" pitchFamily="18" charset="-78"/>
                <a:cs typeface="Andalus" pitchFamily="18" charset="-78"/>
              </a:rPr>
              <a:t>separated from the posterior third by a V-shaped groove,</a:t>
            </a:r>
          </a:p>
          <a:p>
            <a:pPr algn="ctr"/>
            <a:r>
              <a:rPr lang="en-US" dirty="0" smtClean="0">
                <a:latin typeface="Andalus" pitchFamily="18" charset="-78"/>
                <a:cs typeface="Andalus" pitchFamily="18" charset="-78"/>
              </a:rPr>
              <a:t> the </a:t>
            </a:r>
            <a:r>
              <a:rPr lang="en-US" b="1" dirty="0" smtClean="0">
                <a:latin typeface="Andalus" pitchFamily="18" charset="-78"/>
                <a:cs typeface="Andalus" pitchFamily="18" charset="-78"/>
              </a:rPr>
              <a:t>terminal </a:t>
            </a:r>
            <a:r>
              <a:rPr lang="en-US" b="1" dirty="0" err="1" smtClean="0">
                <a:latin typeface="Andalus" pitchFamily="18" charset="-78"/>
                <a:cs typeface="Andalus" pitchFamily="18" charset="-78"/>
              </a:rPr>
              <a:t>sulcus</a:t>
            </a:r>
            <a:endParaRPr lang="en-US" dirty="0"/>
          </a:p>
        </p:txBody>
      </p:sp>
      <p:sp>
        <p:nvSpPr>
          <p:cNvPr id="6" name="Rectangle 5"/>
          <p:cNvSpPr/>
          <p:nvPr/>
        </p:nvSpPr>
        <p:spPr>
          <a:xfrm>
            <a:off x="785786" y="3214686"/>
            <a:ext cx="8001056"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b="1" dirty="0" smtClean="0">
                <a:latin typeface="Andalus" pitchFamily="18" charset="-78"/>
                <a:cs typeface="Andalus" pitchFamily="18" charset="-78"/>
              </a:rPr>
              <a:t>2-The posterior part, or root, of the tongue </a:t>
            </a:r>
            <a:r>
              <a:rPr lang="en-US" dirty="0" smtClean="0">
                <a:latin typeface="Andalus" pitchFamily="18" charset="-78"/>
                <a:cs typeface="Andalus" pitchFamily="18" charset="-78"/>
              </a:rPr>
              <a:t>originates from </a:t>
            </a:r>
            <a:r>
              <a:rPr lang="en-US" i="1" u="sng" dirty="0" smtClean="0">
                <a:latin typeface="Andalus" pitchFamily="18" charset="-78"/>
                <a:cs typeface="Andalus" pitchFamily="18" charset="-78"/>
              </a:rPr>
              <a:t>the second, third,</a:t>
            </a:r>
          </a:p>
          <a:p>
            <a:pPr algn="ctr"/>
            <a:r>
              <a:rPr lang="en-US" i="1" u="sng" dirty="0" smtClean="0">
                <a:latin typeface="Andalus" pitchFamily="18" charset="-78"/>
                <a:cs typeface="Andalus" pitchFamily="18" charset="-78"/>
              </a:rPr>
              <a:t>and part of the fourth pharyngeal arch</a:t>
            </a:r>
            <a:endParaRPr lang="en-US" i="1" u="sng" dirty="0">
              <a:latin typeface="Andalus" pitchFamily="18" charset="-78"/>
              <a:cs typeface="Andalus" pitchFamily="18" charset="-78"/>
            </a:endParaRPr>
          </a:p>
        </p:txBody>
      </p:sp>
      <p:sp>
        <p:nvSpPr>
          <p:cNvPr id="7" name="Rectangle 6"/>
          <p:cNvSpPr/>
          <p:nvPr/>
        </p:nvSpPr>
        <p:spPr>
          <a:xfrm>
            <a:off x="857224" y="4000504"/>
            <a:ext cx="785818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latin typeface="Andalus" pitchFamily="18" charset="-78"/>
                <a:cs typeface="Andalus" pitchFamily="18" charset="-78"/>
              </a:rPr>
              <a:t>The fact that </a:t>
            </a:r>
            <a:r>
              <a:rPr lang="en-US" b="1" dirty="0" smtClean="0">
                <a:latin typeface="Andalus" pitchFamily="18" charset="-78"/>
                <a:cs typeface="Andalus" pitchFamily="18" charset="-78"/>
              </a:rPr>
              <a:t>sensory </a:t>
            </a:r>
            <a:r>
              <a:rPr lang="en-US" b="1" dirty="0" err="1" smtClean="0">
                <a:latin typeface="Andalus" pitchFamily="18" charset="-78"/>
                <a:cs typeface="Andalus" pitchFamily="18" charset="-78"/>
              </a:rPr>
              <a:t>innervation</a:t>
            </a:r>
            <a:r>
              <a:rPr lang="en-US" b="1" dirty="0" smtClean="0">
                <a:latin typeface="Andalus" pitchFamily="18" charset="-78"/>
                <a:cs typeface="Andalus" pitchFamily="18" charset="-78"/>
              </a:rPr>
              <a:t> to</a:t>
            </a:r>
          </a:p>
          <a:p>
            <a:pPr algn="ctr"/>
            <a:r>
              <a:rPr lang="en-US" dirty="0" smtClean="0">
                <a:latin typeface="Andalus" pitchFamily="18" charset="-78"/>
                <a:cs typeface="Andalus" pitchFamily="18" charset="-78"/>
              </a:rPr>
              <a:t>this part of the tongue is supplied by the </a:t>
            </a:r>
            <a:r>
              <a:rPr lang="en-US" b="1" dirty="0" err="1" smtClean="0">
                <a:latin typeface="Andalus" pitchFamily="18" charset="-78"/>
                <a:cs typeface="Andalus" pitchFamily="18" charset="-78"/>
              </a:rPr>
              <a:t>glossopharyngeal</a:t>
            </a:r>
            <a:r>
              <a:rPr lang="en-US" b="1" dirty="0" smtClean="0">
                <a:latin typeface="Andalus" pitchFamily="18" charset="-78"/>
                <a:cs typeface="Andalus" pitchFamily="18" charset="-78"/>
              </a:rPr>
              <a:t> nerve indicates that</a:t>
            </a:r>
          </a:p>
          <a:p>
            <a:pPr algn="ctr"/>
            <a:r>
              <a:rPr lang="en-US" dirty="0" smtClean="0">
                <a:latin typeface="Andalus" pitchFamily="18" charset="-78"/>
                <a:cs typeface="Andalus" pitchFamily="18" charset="-78"/>
              </a:rPr>
              <a:t>tissue of the third arch overgrows that of the second.</a:t>
            </a:r>
            <a:endParaRPr lang="en-US" dirty="0">
              <a:latin typeface="Andalus" pitchFamily="18" charset="-78"/>
              <a:cs typeface="Andalus" pitchFamily="18" charset="-78"/>
            </a:endParaRPr>
          </a:p>
        </p:txBody>
      </p:sp>
      <p:sp>
        <p:nvSpPr>
          <p:cNvPr id="8" name="Rectangle 7"/>
          <p:cNvSpPr/>
          <p:nvPr/>
        </p:nvSpPr>
        <p:spPr>
          <a:xfrm>
            <a:off x="571472" y="5363190"/>
            <a:ext cx="8286808"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latin typeface="Andalus" pitchFamily="18" charset="-78"/>
                <a:cs typeface="Andalus" pitchFamily="18" charset="-78"/>
              </a:rPr>
              <a:t>Some of the tongue muscles probably differentiate in situ, but most are</a:t>
            </a:r>
          </a:p>
          <a:p>
            <a:pPr algn="ctr"/>
            <a:r>
              <a:rPr lang="en-US" dirty="0" smtClean="0">
                <a:latin typeface="Andalus" pitchFamily="18" charset="-78"/>
                <a:cs typeface="Andalus" pitchFamily="18" charset="-78"/>
              </a:rPr>
              <a:t>derived from </a:t>
            </a:r>
            <a:r>
              <a:rPr lang="en-US" dirty="0" err="1" smtClean="0">
                <a:latin typeface="Andalus" pitchFamily="18" charset="-78"/>
                <a:cs typeface="Andalus" pitchFamily="18" charset="-78"/>
              </a:rPr>
              <a:t>myoblasts</a:t>
            </a:r>
            <a:r>
              <a:rPr lang="en-US" dirty="0" smtClean="0">
                <a:latin typeface="Andalus" pitchFamily="18" charset="-78"/>
                <a:cs typeface="Andalus" pitchFamily="18" charset="-78"/>
              </a:rPr>
              <a:t> originating in </a:t>
            </a:r>
            <a:r>
              <a:rPr lang="en-US" b="1" dirty="0" smtClean="0">
                <a:latin typeface="Andalus" pitchFamily="18" charset="-78"/>
                <a:cs typeface="Andalus" pitchFamily="18" charset="-78"/>
              </a:rPr>
              <a:t>occipital </a:t>
            </a:r>
            <a:r>
              <a:rPr lang="en-US" b="1" dirty="0" err="1" smtClean="0">
                <a:latin typeface="Andalus" pitchFamily="18" charset="-78"/>
                <a:cs typeface="Andalus" pitchFamily="18" charset="-78"/>
              </a:rPr>
              <a:t>somites</a:t>
            </a:r>
            <a:r>
              <a:rPr lang="en-US" b="1" dirty="0" smtClean="0">
                <a:latin typeface="Andalus" pitchFamily="18" charset="-78"/>
                <a:cs typeface="Andalus" pitchFamily="18" charset="-78"/>
              </a:rPr>
              <a:t>. </a:t>
            </a:r>
          </a:p>
          <a:p>
            <a:pPr algn="ctr"/>
            <a:r>
              <a:rPr lang="en-US" b="1" dirty="0" smtClean="0">
                <a:latin typeface="Andalus" pitchFamily="18" charset="-78"/>
                <a:cs typeface="Andalus" pitchFamily="18" charset="-78"/>
              </a:rPr>
              <a:t>Thus, tongue musculature</a:t>
            </a:r>
          </a:p>
          <a:p>
            <a:pPr algn="ctr"/>
            <a:r>
              <a:rPr lang="en-US" dirty="0" smtClean="0">
                <a:latin typeface="Andalus" pitchFamily="18" charset="-78"/>
                <a:cs typeface="Andalus" pitchFamily="18" charset="-78"/>
              </a:rPr>
              <a:t>is innervated by the </a:t>
            </a:r>
            <a:r>
              <a:rPr lang="en-US" b="1" dirty="0" smtClean="0">
                <a:latin typeface="Andalus" pitchFamily="18" charset="-78"/>
                <a:cs typeface="Andalus" pitchFamily="18" charset="-78"/>
              </a:rPr>
              <a:t>hypoglossal nerve.</a:t>
            </a:r>
            <a:endParaRPr lang="en-US" dirty="0">
              <a:latin typeface="Andalus" pitchFamily="18" charset="-78"/>
              <a:cs typeface="Andalus" pitchFamily="18" charset="-78"/>
            </a:endParaRPr>
          </a:p>
        </p:txBody>
      </p:sp>
    </p:spTree>
    <p:extLst>
      <p:ext uri="{BB962C8B-B14F-4D97-AF65-F5344CB8AC3E}">
        <p14:creationId xmlns:p14="http://schemas.microsoft.com/office/powerpoint/2010/main" val="3372471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2" y="142852"/>
            <a:ext cx="8143932"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b="1" dirty="0" smtClean="0">
                <a:latin typeface="Andalus" pitchFamily="18" charset="-78"/>
                <a:cs typeface="Andalus" pitchFamily="18" charset="-78"/>
              </a:rPr>
              <a:t>Thyroid Gland</a:t>
            </a:r>
          </a:p>
          <a:p>
            <a:pPr algn="ctr"/>
            <a:r>
              <a:rPr lang="en-US" dirty="0">
                <a:latin typeface="Times New Roman" pitchFamily="18" charset="0"/>
                <a:cs typeface="Times New Roman" pitchFamily="18" charset="0"/>
              </a:rPr>
              <a:t>begins to develop during the third week as an endodermal thickening </a:t>
            </a:r>
            <a:r>
              <a:rPr lang="en-US" dirty="0" smtClean="0">
                <a:latin typeface="Andalus" pitchFamily="18" charset="-78"/>
                <a:cs typeface="Andalus" pitchFamily="18" charset="-78"/>
              </a:rPr>
              <a:t>in the floor of the pharynx</a:t>
            </a:r>
          </a:p>
          <a:p>
            <a:pPr algn="ctr"/>
            <a:r>
              <a:rPr lang="en-US" dirty="0" smtClean="0">
                <a:latin typeface="Andalus" pitchFamily="18" charset="-78"/>
                <a:cs typeface="Andalus" pitchFamily="18" charset="-78"/>
              </a:rPr>
              <a:t>between the </a:t>
            </a:r>
            <a:r>
              <a:rPr lang="en-US" sz="2400" b="1" u="sng" dirty="0" err="1" smtClean="0">
                <a:latin typeface="Andalus" pitchFamily="18" charset="-78"/>
                <a:cs typeface="Andalus" pitchFamily="18" charset="-78"/>
              </a:rPr>
              <a:t>tuberculum</a:t>
            </a:r>
            <a:r>
              <a:rPr lang="en-US" dirty="0" smtClean="0">
                <a:latin typeface="Andalus" pitchFamily="18" charset="-78"/>
                <a:cs typeface="Andalus" pitchFamily="18" charset="-78"/>
              </a:rPr>
              <a:t> </a:t>
            </a:r>
            <a:r>
              <a:rPr lang="en-US" dirty="0" err="1" smtClean="0">
                <a:latin typeface="Andalus" pitchFamily="18" charset="-78"/>
                <a:cs typeface="Andalus" pitchFamily="18" charset="-78"/>
              </a:rPr>
              <a:t>impar</a:t>
            </a:r>
            <a:r>
              <a:rPr lang="en-US" dirty="0" smtClean="0">
                <a:latin typeface="Andalus" pitchFamily="18" charset="-78"/>
                <a:cs typeface="Andalus" pitchFamily="18" charset="-78"/>
              </a:rPr>
              <a:t> and </a:t>
            </a:r>
            <a:r>
              <a:rPr lang="en-US" sz="2400" b="1" u="sng" dirty="0" smtClean="0">
                <a:latin typeface="Andalus" pitchFamily="18" charset="-78"/>
                <a:cs typeface="Andalus" pitchFamily="18" charset="-78"/>
              </a:rPr>
              <a:t>the copula </a:t>
            </a:r>
            <a:r>
              <a:rPr lang="en-US" dirty="0" smtClean="0">
                <a:latin typeface="Andalus" pitchFamily="18" charset="-78"/>
                <a:cs typeface="Andalus" pitchFamily="18" charset="-78"/>
              </a:rPr>
              <a:t>at a point later indicated</a:t>
            </a:r>
          </a:p>
          <a:p>
            <a:pPr algn="ctr"/>
            <a:r>
              <a:rPr lang="en-US" dirty="0" smtClean="0">
                <a:latin typeface="Andalus" pitchFamily="18" charset="-78"/>
                <a:cs typeface="Andalus" pitchFamily="18" charset="-78"/>
              </a:rPr>
              <a:t>by the </a:t>
            </a:r>
            <a:r>
              <a:rPr lang="en-US" b="1" dirty="0" smtClean="0">
                <a:latin typeface="Andalus" pitchFamily="18" charset="-78"/>
                <a:cs typeface="Andalus" pitchFamily="18" charset="-78"/>
              </a:rPr>
              <a:t>foramen cecum </a:t>
            </a:r>
            <a:endParaRPr lang="en-US" b="1" i="1" dirty="0" smtClean="0">
              <a:latin typeface="Andalus" pitchFamily="18" charset="-78"/>
              <a:cs typeface="Andalus" pitchFamily="18" charset="-78"/>
            </a:endParaRPr>
          </a:p>
        </p:txBody>
      </p:sp>
      <p:sp>
        <p:nvSpPr>
          <p:cNvPr id="4" name="Rectangle 3"/>
          <p:cNvSpPr/>
          <p:nvPr/>
        </p:nvSpPr>
        <p:spPr>
          <a:xfrm>
            <a:off x="500034" y="1896070"/>
            <a:ext cx="8286808"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latin typeface="Andalus" pitchFamily="18" charset="-78"/>
                <a:cs typeface="Andalus" pitchFamily="18" charset="-78"/>
              </a:rPr>
              <a:t>descends in front of the pharyngeal gut as a </a:t>
            </a:r>
            <a:r>
              <a:rPr lang="en-US" dirty="0" err="1" smtClean="0">
                <a:latin typeface="Andalus" pitchFamily="18" charset="-78"/>
                <a:cs typeface="Andalus" pitchFamily="18" charset="-78"/>
              </a:rPr>
              <a:t>bilobed</a:t>
            </a:r>
            <a:r>
              <a:rPr lang="en-US" dirty="0" smtClean="0">
                <a:latin typeface="Andalus" pitchFamily="18" charset="-78"/>
                <a:cs typeface="Andalus" pitchFamily="18" charset="-78"/>
              </a:rPr>
              <a:t> </a:t>
            </a:r>
            <a:r>
              <a:rPr lang="en-US" dirty="0" err="1" smtClean="0">
                <a:latin typeface="Andalus" pitchFamily="18" charset="-78"/>
                <a:cs typeface="Andalus" pitchFamily="18" charset="-78"/>
              </a:rPr>
              <a:t>diverticulum</a:t>
            </a:r>
            <a:endParaRPr lang="en-US" dirty="0" smtClean="0">
              <a:latin typeface="Andalus" pitchFamily="18" charset="-78"/>
              <a:cs typeface="Andalus" pitchFamily="18" charset="-78"/>
            </a:endParaRPr>
          </a:p>
          <a:p>
            <a:pPr algn="ctr"/>
            <a:r>
              <a:rPr lang="en-US" dirty="0" smtClean="0">
                <a:latin typeface="Andalus" pitchFamily="18" charset="-78"/>
                <a:cs typeface="Andalus" pitchFamily="18" charset="-78"/>
              </a:rPr>
              <a:t>During this migration, the thyroid remains connected to the tongue by a narrow</a:t>
            </a:r>
          </a:p>
          <a:p>
            <a:pPr algn="ctr"/>
            <a:r>
              <a:rPr lang="en-US" dirty="0" smtClean="0">
                <a:latin typeface="Andalus" pitchFamily="18" charset="-78"/>
                <a:cs typeface="Andalus" pitchFamily="18" charset="-78"/>
              </a:rPr>
              <a:t>canal, the </a:t>
            </a:r>
            <a:r>
              <a:rPr lang="en-US" b="1" dirty="0" err="1" smtClean="0">
                <a:latin typeface="Andalus" pitchFamily="18" charset="-78"/>
                <a:cs typeface="Andalus" pitchFamily="18" charset="-78"/>
              </a:rPr>
              <a:t>thyroglossal</a:t>
            </a:r>
            <a:r>
              <a:rPr lang="en-US" b="1" dirty="0" smtClean="0">
                <a:latin typeface="Andalus" pitchFamily="18" charset="-78"/>
                <a:cs typeface="Andalus" pitchFamily="18" charset="-78"/>
              </a:rPr>
              <a:t> duct. This duct later disappears.</a:t>
            </a:r>
          </a:p>
        </p:txBody>
      </p:sp>
      <p:pic>
        <p:nvPicPr>
          <p:cNvPr id="4098" name="Picture 2"/>
          <p:cNvPicPr>
            <a:picLocks noChangeAspect="1" noChangeArrowheads="1"/>
          </p:cNvPicPr>
          <p:nvPr/>
        </p:nvPicPr>
        <p:blipFill>
          <a:blip r:embed="rId2"/>
          <a:srcRect/>
          <a:stretch>
            <a:fillRect/>
          </a:stretch>
        </p:blipFill>
        <p:spPr bwMode="auto">
          <a:xfrm>
            <a:off x="285720" y="2971800"/>
            <a:ext cx="8643997" cy="3671910"/>
          </a:xfrm>
          <a:prstGeom prst="rect">
            <a:avLst/>
          </a:prstGeom>
          <a:noFill/>
          <a:ln w="9525">
            <a:noFill/>
            <a:miter lim="800000"/>
            <a:headEnd/>
            <a:tailEnd/>
          </a:ln>
          <a:effectLst/>
        </p:spPr>
      </p:pic>
    </p:spTree>
    <p:extLst>
      <p:ext uri="{BB962C8B-B14F-4D97-AF65-F5344CB8AC3E}">
        <p14:creationId xmlns:p14="http://schemas.microsoft.com/office/powerpoint/2010/main" val="3136156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467544" y="914400"/>
            <a:ext cx="4485456" cy="3014092"/>
          </a:xfrm>
          <a:prstGeom prst="rect">
            <a:avLst/>
          </a:prstGeom>
          <a:noFill/>
          <a:ln w="9525">
            <a:noFill/>
            <a:miter lim="800000"/>
            <a:headEnd/>
            <a:tailEnd/>
          </a:ln>
        </p:spPr>
      </p:pic>
      <p:sp>
        <p:nvSpPr>
          <p:cNvPr id="4" name="Rectangle 3"/>
          <p:cNvSpPr/>
          <p:nvPr/>
        </p:nvSpPr>
        <p:spPr>
          <a:xfrm>
            <a:off x="5181600" y="0"/>
            <a:ext cx="39624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Later, this thickening becomes a diverticulum that grows inferiorly into the underlying </a:t>
            </a:r>
            <a:r>
              <a:rPr lang="en-US" dirty="0" err="1" smtClean="0">
                <a:latin typeface="Times New Roman" pitchFamily="18" charset="0"/>
                <a:cs typeface="Times New Roman" pitchFamily="18" charset="0"/>
              </a:rPr>
              <a:t>mesenchyme</a:t>
            </a:r>
            <a:r>
              <a:rPr lang="en-US" dirty="0" smtClean="0">
                <a:latin typeface="Times New Roman" pitchFamily="18" charset="0"/>
                <a:cs typeface="Times New Roman" pitchFamily="18" charset="0"/>
              </a:rPr>
              <a:t> and is called </a:t>
            </a:r>
          </a:p>
          <a:p>
            <a:pPr algn="ctr"/>
            <a:r>
              <a:rPr lang="en-US" b="1" u="sng" dirty="0" smtClean="0">
                <a:latin typeface="Times New Roman" pitchFamily="18" charset="0"/>
                <a:cs typeface="Times New Roman" pitchFamily="18" charset="0"/>
              </a:rPr>
              <a:t>the </a:t>
            </a:r>
            <a:r>
              <a:rPr lang="en-US" b="1" u="sng" dirty="0" err="1" smtClean="0">
                <a:latin typeface="Times New Roman" pitchFamily="18" charset="0"/>
                <a:cs typeface="Times New Roman" pitchFamily="18" charset="0"/>
              </a:rPr>
              <a:t>thyroglossal</a:t>
            </a:r>
            <a:r>
              <a:rPr lang="en-US" b="1" u="sng" dirty="0" smtClean="0">
                <a:latin typeface="Times New Roman" pitchFamily="18" charset="0"/>
                <a:cs typeface="Times New Roman" pitchFamily="18" charset="0"/>
              </a:rPr>
              <a:t> duct</a:t>
            </a:r>
            <a:endParaRPr lang="en-US" b="1" u="sng" dirty="0">
              <a:latin typeface="Times New Roman" pitchFamily="18" charset="0"/>
              <a:cs typeface="Times New Roman" pitchFamily="18" charset="0"/>
            </a:endParaRPr>
          </a:p>
        </p:txBody>
      </p:sp>
      <p:pic>
        <p:nvPicPr>
          <p:cNvPr id="20483" name="Picture 3"/>
          <p:cNvPicPr>
            <a:picLocks noChangeAspect="1" noChangeArrowheads="1"/>
          </p:cNvPicPr>
          <p:nvPr/>
        </p:nvPicPr>
        <p:blipFill>
          <a:blip r:embed="rId3" cstate="print"/>
          <a:srcRect/>
          <a:stretch>
            <a:fillRect/>
          </a:stretch>
        </p:blipFill>
        <p:spPr bwMode="auto">
          <a:xfrm>
            <a:off x="4191000" y="2667000"/>
            <a:ext cx="4953000" cy="34773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720" y="44624"/>
            <a:ext cx="502230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As development continues, the duct elongates, and its distal end becomes </a:t>
            </a:r>
            <a:r>
              <a:rPr lang="en-US" dirty="0" err="1" smtClean="0">
                <a:latin typeface="Times New Roman" pitchFamily="18" charset="0"/>
                <a:cs typeface="Times New Roman" pitchFamily="18" charset="0"/>
              </a:rPr>
              <a:t>bilobed</a:t>
            </a:r>
            <a:r>
              <a:rPr lang="en-US" dirty="0" smtClean="0">
                <a:latin typeface="Times New Roman" pitchFamily="18" charset="0"/>
                <a:cs typeface="Times New Roman" pitchFamily="18" charset="0"/>
              </a:rPr>
              <a:t>. Soon, the duct becomes a solid cord of cells, and as a result of epithelial proliferation, the </a:t>
            </a:r>
            <a:r>
              <a:rPr lang="en-US" dirty="0" err="1" smtClean="0">
                <a:latin typeface="Times New Roman" pitchFamily="18" charset="0"/>
                <a:cs typeface="Times New Roman" pitchFamily="18" charset="0"/>
              </a:rPr>
              <a:t>bilobed</a:t>
            </a:r>
            <a:r>
              <a:rPr lang="en-US" dirty="0" smtClean="0">
                <a:latin typeface="Times New Roman" pitchFamily="18" charset="0"/>
                <a:cs typeface="Times New Roman" pitchFamily="18" charset="0"/>
              </a:rPr>
              <a:t> terminal swellings expand to form the thyroid gland</a:t>
            </a:r>
            <a:endParaRPr lang="en-US" dirty="0">
              <a:latin typeface="Times New Roman" pitchFamily="18" charset="0"/>
              <a:cs typeface="Times New Roman" pitchFamily="18" charset="0"/>
            </a:endParaRPr>
          </a:p>
        </p:txBody>
      </p:sp>
      <p:pic>
        <p:nvPicPr>
          <p:cNvPr id="21506" name="Picture 2"/>
          <p:cNvPicPr>
            <a:picLocks noChangeAspect="1" noChangeArrowheads="1"/>
          </p:cNvPicPr>
          <p:nvPr/>
        </p:nvPicPr>
        <p:blipFill>
          <a:blip r:embed="rId2" cstate="print"/>
          <a:srcRect/>
          <a:stretch>
            <a:fillRect/>
          </a:stretch>
        </p:blipFill>
        <p:spPr bwMode="auto">
          <a:xfrm>
            <a:off x="179512" y="1628800"/>
            <a:ext cx="8892480" cy="3384376"/>
          </a:xfrm>
          <a:prstGeom prst="rect">
            <a:avLst/>
          </a:prstGeom>
          <a:noFill/>
          <a:ln w="9525">
            <a:noFill/>
            <a:miter lim="800000"/>
            <a:headEnd/>
            <a:tailEnd/>
          </a:ln>
        </p:spPr>
      </p:pic>
      <p:sp>
        <p:nvSpPr>
          <p:cNvPr id="4" name="Rectangle 3"/>
          <p:cNvSpPr/>
          <p:nvPr/>
        </p:nvSpPr>
        <p:spPr>
          <a:xfrm>
            <a:off x="0" y="5059050"/>
            <a:ext cx="9144000"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smtClean="0">
                <a:latin typeface="Times New Roman" pitchFamily="18" charset="0"/>
                <a:cs typeface="Times New Roman" pitchFamily="18" charset="0"/>
              </a:rPr>
              <a:t>The thyroid gland now migrates inferiorly in the neck and passes either anterior to, posterior to, or through the developing body of the hyoid bone. </a:t>
            </a:r>
            <a:r>
              <a:rPr lang="en-US" b="1" dirty="0" smtClean="0">
                <a:latin typeface="Times New Roman" pitchFamily="18" charset="0"/>
                <a:cs typeface="Times New Roman" pitchFamily="18" charset="0"/>
              </a:rPr>
              <a:t>By the seventh week, it reaches its final </a:t>
            </a:r>
            <a:r>
              <a:rPr lang="en-US" dirty="0" smtClean="0">
                <a:latin typeface="Times New Roman" pitchFamily="18" charset="0"/>
                <a:cs typeface="Times New Roman" pitchFamily="18" charset="0"/>
              </a:rPr>
              <a:t>position in relation to the larynx and trachea. </a:t>
            </a:r>
            <a:r>
              <a:rPr lang="en-US" b="1" u="sng" dirty="0" smtClean="0">
                <a:latin typeface="Times New Roman" pitchFamily="18" charset="0"/>
                <a:cs typeface="Times New Roman" pitchFamily="18" charset="0"/>
              </a:rPr>
              <a:t>Meanwhile, the solid cord connecting the thyroid gland to the tongue fragments and disappears</a:t>
            </a:r>
            <a:r>
              <a:rPr lang="en-US" dirty="0" smtClean="0">
                <a:latin typeface="Times New Roman" pitchFamily="18" charset="0"/>
                <a:cs typeface="Times New Roman" pitchFamily="18" charset="0"/>
              </a:rPr>
              <a:t>. The site of origin of the </a:t>
            </a:r>
            <a:r>
              <a:rPr lang="en-US" dirty="0" err="1" smtClean="0">
                <a:latin typeface="Times New Roman" pitchFamily="18" charset="0"/>
                <a:cs typeface="Times New Roman" pitchFamily="18" charset="0"/>
              </a:rPr>
              <a:t>thyroglossal</a:t>
            </a:r>
            <a:r>
              <a:rPr lang="en-US" dirty="0" smtClean="0">
                <a:latin typeface="Times New Roman" pitchFamily="18" charset="0"/>
                <a:cs typeface="Times New Roman" pitchFamily="18" charset="0"/>
              </a:rPr>
              <a:t> duct on the tongue remains as a </a:t>
            </a:r>
            <a:r>
              <a:rPr lang="en-US" b="1" i="1" u="sng" dirty="0" smtClean="0">
                <a:latin typeface="Times New Roman" pitchFamily="18" charset="0"/>
                <a:cs typeface="Times New Roman" pitchFamily="18" charset="0"/>
              </a:rPr>
              <a:t>pit called the foramen cecum</a:t>
            </a:r>
            <a:r>
              <a:rPr lang="en-US" dirty="0" smtClean="0">
                <a:latin typeface="Times New Roman" pitchFamily="18" charset="0"/>
                <a:cs typeface="Times New Roman" pitchFamily="18" charset="0"/>
              </a:rPr>
              <a:t>. The thyroid gland may now be divided into a small median isthmus and two large lateral lobes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551837"/>
            <a:ext cx="4572000" cy="1477328"/>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ultimobranchial</a:t>
            </a:r>
            <a:r>
              <a:rPr lang="en-US" dirty="0" smtClean="0">
                <a:latin typeface="Times New Roman" pitchFamily="18" charset="0"/>
                <a:cs typeface="Times New Roman" pitchFamily="18" charset="0"/>
              </a:rPr>
              <a:t> bodies (from the fifth pharyngeal pouch) and neural crest cells are believed to be incorporated into the thyroid gland, where they form the </a:t>
            </a:r>
            <a:r>
              <a:rPr lang="en-US" b="1" dirty="0" err="1" smtClean="0">
                <a:latin typeface="Times New Roman" pitchFamily="18" charset="0"/>
                <a:cs typeface="Times New Roman" pitchFamily="18" charset="0"/>
              </a:rPr>
              <a:t>parafollicular</a:t>
            </a:r>
            <a:r>
              <a:rPr lang="en-US" b="1" dirty="0" smtClean="0">
                <a:latin typeface="Times New Roman" pitchFamily="18" charset="0"/>
                <a:cs typeface="Times New Roman" pitchFamily="18" charset="0"/>
              </a:rPr>
              <a:t> cells</a:t>
            </a:r>
            <a:r>
              <a:rPr lang="en-US" dirty="0" smtClean="0">
                <a:latin typeface="Times New Roman" pitchFamily="18" charset="0"/>
                <a:cs typeface="Times New Roman" pitchFamily="18" charset="0"/>
              </a:rPr>
              <a:t>, which produce calcitonin.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4719614" y="0"/>
            <a:ext cx="4424386" cy="6858000"/>
          </a:xfrm>
          <a:prstGeom prst="rect">
            <a:avLst/>
          </a:prstGeom>
          <a:noFill/>
          <a:ln w="9525">
            <a:noFill/>
            <a:miter lim="800000"/>
            <a:headEnd/>
            <a:tailEnd/>
          </a:ln>
          <a:effectLst/>
        </p:spPr>
      </p:pic>
      <p:sp>
        <p:nvSpPr>
          <p:cNvPr id="3" name="Rectangle 2"/>
          <p:cNvSpPr/>
          <p:nvPr/>
        </p:nvSpPr>
        <p:spPr>
          <a:xfrm>
            <a:off x="357158" y="357166"/>
            <a:ext cx="3929090" cy="60016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b="1" dirty="0" err="1" smtClean="0">
                <a:latin typeface="Andalus" pitchFamily="18" charset="-78"/>
                <a:cs typeface="Andalus" pitchFamily="18" charset="-78"/>
              </a:rPr>
              <a:t>Thyroglossal</a:t>
            </a:r>
            <a:r>
              <a:rPr lang="en-US" b="1" dirty="0" smtClean="0">
                <a:latin typeface="Andalus" pitchFamily="18" charset="-78"/>
                <a:cs typeface="Andalus" pitchFamily="18" charset="-78"/>
              </a:rPr>
              <a:t> Duct and Thyroid Abnormalities</a:t>
            </a:r>
          </a:p>
          <a:p>
            <a:pPr algn="ctr"/>
            <a:r>
              <a:rPr lang="en-US" dirty="0" smtClean="0">
                <a:latin typeface="Andalus" pitchFamily="18" charset="-78"/>
                <a:cs typeface="Andalus" pitchFamily="18" charset="-78"/>
              </a:rPr>
              <a:t>A </a:t>
            </a:r>
            <a:r>
              <a:rPr lang="en-US" b="1" dirty="0" err="1" smtClean="0">
                <a:latin typeface="Andalus" pitchFamily="18" charset="-78"/>
                <a:cs typeface="Andalus" pitchFamily="18" charset="-78"/>
              </a:rPr>
              <a:t>thyroglossal</a:t>
            </a:r>
            <a:r>
              <a:rPr lang="en-US" b="1" dirty="0" smtClean="0">
                <a:latin typeface="Andalus" pitchFamily="18" charset="-78"/>
                <a:cs typeface="Andalus" pitchFamily="18" charset="-78"/>
              </a:rPr>
              <a:t> cyst may lie at any point along the migratory pathway of the</a:t>
            </a:r>
          </a:p>
          <a:p>
            <a:pPr algn="ctr"/>
            <a:r>
              <a:rPr lang="en-US" dirty="0" smtClean="0">
                <a:latin typeface="Andalus" pitchFamily="18" charset="-78"/>
                <a:cs typeface="Andalus" pitchFamily="18" charset="-78"/>
              </a:rPr>
              <a:t>thyroid gland but is always near or in </a:t>
            </a:r>
            <a:r>
              <a:rPr lang="en-US" sz="2400" b="1" i="1" dirty="0" smtClean="0">
                <a:latin typeface="Andalus" pitchFamily="18" charset="-78"/>
                <a:cs typeface="Andalus" pitchFamily="18" charset="-78"/>
              </a:rPr>
              <a:t>the midline of the neck</a:t>
            </a:r>
          </a:p>
          <a:p>
            <a:pPr algn="ctr"/>
            <a:r>
              <a:rPr lang="en-US" dirty="0" smtClean="0">
                <a:latin typeface="Andalus" pitchFamily="18" charset="-78"/>
                <a:cs typeface="Andalus" pitchFamily="18" charset="-78"/>
              </a:rPr>
              <a:t>by its name, it is a cystic remnant of the </a:t>
            </a:r>
            <a:r>
              <a:rPr lang="en-US" dirty="0" err="1" smtClean="0">
                <a:latin typeface="Andalus" pitchFamily="18" charset="-78"/>
                <a:cs typeface="Andalus" pitchFamily="18" charset="-78"/>
              </a:rPr>
              <a:t>thyroglossal</a:t>
            </a:r>
            <a:r>
              <a:rPr lang="en-US" dirty="0" smtClean="0">
                <a:latin typeface="Andalus" pitchFamily="18" charset="-78"/>
                <a:cs typeface="Andalus" pitchFamily="18" charset="-78"/>
              </a:rPr>
              <a:t> duct, Although approximately</a:t>
            </a:r>
          </a:p>
          <a:p>
            <a:pPr algn="ctr"/>
            <a:r>
              <a:rPr lang="en-US" dirty="0" smtClean="0">
                <a:latin typeface="Andalus" pitchFamily="18" charset="-78"/>
                <a:cs typeface="Andalus" pitchFamily="18" charset="-78"/>
              </a:rPr>
              <a:t>50% of these cysts are close to or just inferior to the body of the hyoid</a:t>
            </a:r>
          </a:p>
          <a:p>
            <a:pPr algn="ctr"/>
            <a:r>
              <a:rPr lang="en-US" dirty="0" smtClean="0">
                <a:latin typeface="Andalus" pitchFamily="18" charset="-78"/>
                <a:cs typeface="Andalus" pitchFamily="18" charset="-78"/>
              </a:rPr>
              <a:t>bone they may also </a:t>
            </a:r>
            <a:r>
              <a:rPr lang="en-US" b="1" i="1" dirty="0" smtClean="0">
                <a:latin typeface="Andalus" pitchFamily="18" charset="-78"/>
                <a:cs typeface="Andalus" pitchFamily="18" charset="-78"/>
              </a:rPr>
              <a:t>be found at the base of the tongue</a:t>
            </a:r>
          </a:p>
          <a:p>
            <a:pPr algn="ctr"/>
            <a:r>
              <a:rPr lang="en-US" dirty="0" smtClean="0">
                <a:latin typeface="Andalus" pitchFamily="18" charset="-78"/>
                <a:cs typeface="Andalus" pitchFamily="18" charset="-78"/>
              </a:rPr>
              <a:t>or close </a:t>
            </a:r>
            <a:r>
              <a:rPr lang="en-US" b="1" i="1" dirty="0" smtClean="0">
                <a:latin typeface="Andalus" pitchFamily="18" charset="-78"/>
                <a:cs typeface="Andalus" pitchFamily="18" charset="-78"/>
              </a:rPr>
              <a:t>to the thyroid cartilage</a:t>
            </a:r>
            <a:r>
              <a:rPr lang="en-US" dirty="0" smtClean="0">
                <a:latin typeface="Andalus" pitchFamily="18" charset="-78"/>
                <a:cs typeface="Andalus" pitchFamily="18" charset="-78"/>
              </a:rPr>
              <a:t>. Sometimes a </a:t>
            </a:r>
            <a:r>
              <a:rPr lang="en-US" b="1" i="1" dirty="0" err="1" smtClean="0">
                <a:latin typeface="Andalus" pitchFamily="18" charset="-78"/>
                <a:cs typeface="Andalus" pitchFamily="18" charset="-78"/>
              </a:rPr>
              <a:t>thyroglossal</a:t>
            </a:r>
            <a:r>
              <a:rPr lang="en-US" b="1" i="1" dirty="0" smtClean="0">
                <a:latin typeface="Andalus" pitchFamily="18" charset="-78"/>
                <a:cs typeface="Andalus" pitchFamily="18" charset="-78"/>
              </a:rPr>
              <a:t> cyst is connected to</a:t>
            </a:r>
          </a:p>
          <a:p>
            <a:pPr algn="ctr"/>
            <a:r>
              <a:rPr lang="en-US" b="1" i="1" dirty="0" smtClean="0">
                <a:latin typeface="Andalus" pitchFamily="18" charset="-78"/>
                <a:cs typeface="Andalus" pitchFamily="18" charset="-78"/>
              </a:rPr>
              <a:t>the outside by a fistulous canal</a:t>
            </a:r>
            <a:r>
              <a:rPr lang="en-US" dirty="0" smtClean="0">
                <a:latin typeface="Andalus" pitchFamily="18" charset="-78"/>
                <a:cs typeface="Andalus" pitchFamily="18" charset="-78"/>
              </a:rPr>
              <a:t>, a </a:t>
            </a:r>
            <a:r>
              <a:rPr lang="en-US" b="1" dirty="0" err="1" smtClean="0">
                <a:latin typeface="Andalus" pitchFamily="18" charset="-78"/>
                <a:cs typeface="Andalus" pitchFamily="18" charset="-78"/>
              </a:rPr>
              <a:t>thyroglossal</a:t>
            </a:r>
            <a:r>
              <a:rPr lang="en-US" b="1" dirty="0" smtClean="0">
                <a:latin typeface="Andalus" pitchFamily="18" charset="-78"/>
                <a:cs typeface="Andalus" pitchFamily="18" charset="-78"/>
              </a:rPr>
              <a:t> fistula. Such a fistula usually</a:t>
            </a:r>
          </a:p>
          <a:p>
            <a:pPr algn="ctr"/>
            <a:r>
              <a:rPr lang="en-US" dirty="0" smtClean="0">
                <a:latin typeface="Andalus" pitchFamily="18" charset="-78"/>
                <a:cs typeface="Andalus" pitchFamily="18" charset="-78"/>
              </a:rPr>
              <a:t>arises secondarily after rupture of a cyst but may be present at birth.</a:t>
            </a:r>
            <a:endParaRPr lang="en-US" dirty="0">
              <a:latin typeface="Andalus" pitchFamily="18" charset="-78"/>
              <a:cs typeface="Andalus" pitchFamily="18" charset="-78"/>
            </a:endParaRPr>
          </a:p>
        </p:txBody>
      </p:sp>
    </p:spTree>
    <p:extLst>
      <p:ext uri="{BB962C8B-B14F-4D97-AF65-F5344CB8AC3E}">
        <p14:creationId xmlns:p14="http://schemas.microsoft.com/office/powerpoint/2010/main" val="2984147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5670" y="0"/>
            <a:ext cx="53244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rot="16200000">
            <a:off x="91731" y="3668666"/>
            <a:ext cx="5917004" cy="46166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lgn="ctr"/>
            <a:r>
              <a:rPr lang="en-US" sz="2400" b="1" dirty="0" err="1">
                <a:latin typeface="Andalus" pitchFamily="18" charset="-78"/>
                <a:cs typeface="Andalus" pitchFamily="18" charset="-78"/>
              </a:rPr>
              <a:t>Thyroglossal</a:t>
            </a:r>
            <a:r>
              <a:rPr lang="en-US" sz="2400" b="1" dirty="0">
                <a:latin typeface="Andalus" pitchFamily="18" charset="-78"/>
                <a:cs typeface="Andalus" pitchFamily="18" charset="-78"/>
              </a:rPr>
              <a:t> Duct and Thyroid Abnormalities</a:t>
            </a:r>
          </a:p>
        </p:txBody>
      </p:sp>
      <p:sp>
        <p:nvSpPr>
          <p:cNvPr id="3" name="Down Arrow 2"/>
          <p:cNvSpPr/>
          <p:nvPr/>
        </p:nvSpPr>
        <p:spPr>
          <a:xfrm rot="16200000">
            <a:off x="3428337" y="2265355"/>
            <a:ext cx="361017" cy="55470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Down Arrow 4"/>
          <p:cNvSpPr/>
          <p:nvPr/>
        </p:nvSpPr>
        <p:spPr>
          <a:xfrm rot="16200000">
            <a:off x="3352137" y="3789354"/>
            <a:ext cx="361017" cy="55470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Down Arrow 5"/>
          <p:cNvSpPr/>
          <p:nvPr/>
        </p:nvSpPr>
        <p:spPr>
          <a:xfrm rot="16200000">
            <a:off x="3373446" y="4246554"/>
            <a:ext cx="361017" cy="55470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Down Arrow 6"/>
          <p:cNvSpPr/>
          <p:nvPr/>
        </p:nvSpPr>
        <p:spPr>
          <a:xfrm rot="16200000">
            <a:off x="3373446" y="4779955"/>
            <a:ext cx="361017" cy="55470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Down Arrow 7"/>
          <p:cNvSpPr/>
          <p:nvPr/>
        </p:nvSpPr>
        <p:spPr>
          <a:xfrm rot="16200000">
            <a:off x="3373446" y="5694355"/>
            <a:ext cx="361017" cy="55470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Down Arrow 8"/>
          <p:cNvSpPr/>
          <p:nvPr/>
        </p:nvSpPr>
        <p:spPr>
          <a:xfrm rot="16200000">
            <a:off x="3428337" y="6247736"/>
            <a:ext cx="361017" cy="55470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Down Arrow 9"/>
          <p:cNvSpPr/>
          <p:nvPr/>
        </p:nvSpPr>
        <p:spPr>
          <a:xfrm rot="16200000">
            <a:off x="3428337" y="3275937"/>
            <a:ext cx="361017" cy="55470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Down Arrow 10"/>
          <p:cNvSpPr/>
          <p:nvPr/>
        </p:nvSpPr>
        <p:spPr>
          <a:xfrm rot="16200000">
            <a:off x="3373447" y="2742537"/>
            <a:ext cx="361017" cy="55470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190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4624"/>
            <a:ext cx="842493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dirty="0">
                <a:latin typeface="Times New Roman" pitchFamily="18" charset="0"/>
                <a:cs typeface="Times New Roman" pitchFamily="18" charset="0"/>
              </a:rPr>
              <a:t>Congenital Anomalies of the</a:t>
            </a:r>
          </a:p>
          <a:p>
            <a:pPr algn="ctr"/>
            <a:r>
              <a:rPr lang="en-US" b="1" dirty="0">
                <a:latin typeface="Times New Roman" pitchFamily="18" charset="0"/>
                <a:cs typeface="Times New Roman" pitchFamily="18" charset="0"/>
              </a:rPr>
              <a:t>Thyroid Gland</a:t>
            </a:r>
          </a:p>
          <a:p>
            <a:pPr algn="ctr"/>
            <a:r>
              <a:rPr lang="en-US" dirty="0">
                <a:latin typeface="Times New Roman" pitchFamily="18" charset="0"/>
                <a:cs typeface="Times New Roman" pitchFamily="18" charset="0"/>
              </a:rPr>
              <a:t>Agenesis of the Thyroid</a:t>
            </a:r>
          </a:p>
          <a:p>
            <a:pPr algn="ctr"/>
            <a:r>
              <a:rPr lang="en-US" dirty="0">
                <a:latin typeface="Times New Roman" pitchFamily="18" charset="0"/>
                <a:cs typeface="Times New Roman" pitchFamily="18" charset="0"/>
              </a:rPr>
              <a:t>Failure of development of the thyroid gland may occur and</a:t>
            </a:r>
          </a:p>
          <a:p>
            <a:pPr algn="ctr"/>
            <a:r>
              <a:rPr lang="en-US" dirty="0">
                <a:latin typeface="Times New Roman" pitchFamily="18" charset="0"/>
                <a:cs typeface="Times New Roman" pitchFamily="18" charset="0"/>
              </a:rPr>
              <a:t>is the commonest cause of </a:t>
            </a:r>
            <a:r>
              <a:rPr lang="en-US" b="1" dirty="0">
                <a:latin typeface="Times New Roman" pitchFamily="18" charset="0"/>
                <a:cs typeface="Times New Roman" pitchFamily="18" charset="0"/>
              </a:rPr>
              <a:t>cretinism</a:t>
            </a:r>
            <a:endParaRPr lang="en-US" dirty="0">
              <a:latin typeface="Times New Roman" pitchFamily="18" charset="0"/>
              <a:cs typeface="Times New Roman" pitchFamily="18" charset="0"/>
            </a:endParaRPr>
          </a:p>
        </p:txBody>
      </p:sp>
      <p:sp>
        <p:nvSpPr>
          <p:cNvPr id="3" name="Rectangle 2"/>
          <p:cNvSpPr/>
          <p:nvPr/>
        </p:nvSpPr>
        <p:spPr>
          <a:xfrm>
            <a:off x="0" y="1628800"/>
            <a:ext cx="4572000" cy="20313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r>
              <a:rPr lang="en-US" dirty="0">
                <a:latin typeface="Times New Roman" pitchFamily="18" charset="0"/>
                <a:cs typeface="Times New Roman" pitchFamily="18" charset="0"/>
              </a:rPr>
              <a:t>Incomplete Descent of the Thyroid</a:t>
            </a:r>
          </a:p>
          <a:p>
            <a:pPr algn="ctr"/>
            <a:r>
              <a:rPr lang="en-US" dirty="0">
                <a:latin typeface="Times New Roman" pitchFamily="18" charset="0"/>
                <a:cs typeface="Times New Roman" pitchFamily="18" charset="0"/>
              </a:rPr>
              <a:t>The descent of the thyroid may be arrested at any point</a:t>
            </a:r>
          </a:p>
          <a:p>
            <a:pPr algn="ctr"/>
            <a:r>
              <a:rPr lang="en-US" dirty="0">
                <a:latin typeface="Times New Roman" pitchFamily="18" charset="0"/>
                <a:cs typeface="Times New Roman" pitchFamily="18" charset="0"/>
              </a:rPr>
              <a:t>between the base of the tongue and the </a:t>
            </a:r>
            <a:r>
              <a:rPr lang="en-US" dirty="0" smtClean="0">
                <a:latin typeface="Times New Roman" pitchFamily="18" charset="0"/>
                <a:cs typeface="Times New Roman" pitchFamily="18" charset="0"/>
              </a:rPr>
              <a:t>trachea</a:t>
            </a:r>
            <a:endParaRPr lang="en-US" dirty="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Lingual </a:t>
            </a:r>
            <a:r>
              <a:rPr lang="en-US" b="1" dirty="0">
                <a:latin typeface="Times New Roman" pitchFamily="18" charset="0"/>
                <a:cs typeface="Times New Roman" pitchFamily="18" charset="0"/>
              </a:rPr>
              <a:t>thyroid is the most common form of incomplete</a:t>
            </a:r>
          </a:p>
          <a:p>
            <a:pPr algn="ctr"/>
            <a:r>
              <a:rPr lang="en-US" dirty="0">
                <a:latin typeface="Times New Roman" pitchFamily="18" charset="0"/>
                <a:cs typeface="Times New Roman" pitchFamily="18" charset="0"/>
              </a:rPr>
              <a:t>descent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mass of tissue</a:t>
            </a:r>
          </a:p>
        </p:txBody>
      </p:sp>
      <p:pic>
        <p:nvPicPr>
          <p:cNvPr id="22532" name="Picture 4"/>
          <p:cNvPicPr>
            <a:picLocks noChangeAspect="1" noChangeArrowheads="1"/>
          </p:cNvPicPr>
          <p:nvPr/>
        </p:nvPicPr>
        <p:blipFill>
          <a:blip r:embed="rId2" cstate="print"/>
          <a:srcRect/>
          <a:stretch>
            <a:fillRect/>
          </a:stretch>
        </p:blipFill>
        <p:spPr bwMode="auto">
          <a:xfrm>
            <a:off x="4572000" y="2060848"/>
            <a:ext cx="4572000" cy="4797152"/>
          </a:xfrm>
          <a:prstGeom prst="rect">
            <a:avLst/>
          </a:prstGeom>
          <a:noFill/>
          <a:ln w="9525">
            <a:noFill/>
            <a:miter lim="800000"/>
            <a:headEnd/>
            <a:tailEnd/>
          </a:ln>
        </p:spPr>
      </p:pic>
      <p:sp>
        <p:nvSpPr>
          <p:cNvPr id="7" name="Rectangle 6"/>
          <p:cNvSpPr/>
          <p:nvPr/>
        </p:nvSpPr>
        <p:spPr>
          <a:xfrm>
            <a:off x="0" y="3861048"/>
            <a:ext cx="4572000" cy="1754326"/>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r>
              <a:rPr lang="en-US" dirty="0">
                <a:latin typeface="Times New Roman" pitchFamily="18" charset="0"/>
                <a:cs typeface="Times New Roman" pitchFamily="18" charset="0"/>
              </a:rPr>
              <a:t>Persistent </a:t>
            </a:r>
            <a:r>
              <a:rPr lang="en-US" dirty="0" err="1">
                <a:latin typeface="Times New Roman" pitchFamily="18" charset="0"/>
                <a:cs typeface="Times New Roman" pitchFamily="18" charset="0"/>
              </a:rPr>
              <a:t>Thyroglossal</a:t>
            </a:r>
            <a:r>
              <a:rPr lang="en-US" dirty="0">
                <a:latin typeface="Times New Roman" pitchFamily="18" charset="0"/>
                <a:cs typeface="Times New Roman" pitchFamily="18" charset="0"/>
              </a:rPr>
              <a:t> Duct</a:t>
            </a:r>
          </a:p>
          <a:p>
            <a:pPr algn="ctr"/>
            <a:r>
              <a:rPr lang="en-US" dirty="0">
                <a:latin typeface="Times New Roman" pitchFamily="18" charset="0"/>
                <a:cs typeface="Times New Roman" pitchFamily="18" charset="0"/>
              </a:rPr>
              <a:t>Conditions related to a persistence of the </a:t>
            </a:r>
            <a:r>
              <a:rPr lang="en-US" dirty="0" err="1">
                <a:latin typeface="Times New Roman" pitchFamily="18" charset="0"/>
                <a:cs typeface="Times New Roman" pitchFamily="18" charset="0"/>
              </a:rPr>
              <a:t>thyroglossal</a:t>
            </a:r>
            <a:r>
              <a:rPr lang="en-US" dirty="0">
                <a:latin typeface="Times New Roman" pitchFamily="18" charset="0"/>
                <a:cs typeface="Times New Roman" pitchFamily="18" charset="0"/>
              </a:rPr>
              <a:t> duct</a:t>
            </a:r>
          </a:p>
          <a:p>
            <a:pPr algn="ctr"/>
            <a:r>
              <a:rPr lang="en-US" dirty="0">
                <a:latin typeface="Times New Roman" pitchFamily="18" charset="0"/>
                <a:cs typeface="Times New Roman" pitchFamily="18" charset="0"/>
              </a:rPr>
              <a:t>usually appear in childhood, in adolescence, or in young</a:t>
            </a:r>
          </a:p>
          <a:p>
            <a:pPr algn="ctr"/>
            <a:r>
              <a:rPr lang="en-US" dirty="0">
                <a:latin typeface="Times New Roman" pitchFamily="18" charset="0"/>
                <a:cs typeface="Times New Roman" pitchFamily="18" charset="0"/>
              </a:rPr>
              <a:t>adulthood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72000" cy="20313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r>
              <a:rPr lang="en-US" b="1" dirty="0" err="1">
                <a:latin typeface="Times New Roman" pitchFamily="18" charset="0"/>
                <a:cs typeface="Times New Roman" pitchFamily="18" charset="0"/>
              </a:rPr>
              <a:t>Thyroglossal</a:t>
            </a:r>
            <a:r>
              <a:rPr lang="en-US" b="1" dirty="0">
                <a:latin typeface="Times New Roman" pitchFamily="18" charset="0"/>
                <a:cs typeface="Times New Roman" pitchFamily="18" charset="0"/>
              </a:rPr>
              <a:t> Sinus (Fistula)</a:t>
            </a:r>
          </a:p>
          <a:p>
            <a:pPr algn="ctr"/>
            <a:r>
              <a:rPr lang="en-US" b="1" dirty="0">
                <a:latin typeface="Times New Roman" pitchFamily="18" charset="0"/>
                <a:cs typeface="Times New Roman" pitchFamily="18" charset="0"/>
              </a:rPr>
              <a:t>Occasionally, a </a:t>
            </a:r>
            <a:r>
              <a:rPr lang="en-US" b="1" dirty="0" err="1">
                <a:latin typeface="Times New Roman" pitchFamily="18" charset="0"/>
                <a:cs typeface="Times New Roman" pitchFamily="18" charset="0"/>
              </a:rPr>
              <a:t>thyroglossal</a:t>
            </a:r>
            <a:r>
              <a:rPr lang="en-US" b="1" dirty="0">
                <a:latin typeface="Times New Roman" pitchFamily="18" charset="0"/>
                <a:cs typeface="Times New Roman" pitchFamily="18" charset="0"/>
              </a:rPr>
              <a:t> cyst ruptures spontaneously,</a:t>
            </a:r>
          </a:p>
          <a:p>
            <a:pPr algn="ctr"/>
            <a:r>
              <a:rPr lang="en-US" b="1" dirty="0">
                <a:latin typeface="Times New Roman" pitchFamily="18" charset="0"/>
                <a:cs typeface="Times New Roman" pitchFamily="18" charset="0"/>
              </a:rPr>
              <a:t>producing a </a:t>
            </a:r>
            <a:r>
              <a:rPr lang="en-US" b="1" dirty="0" smtClean="0">
                <a:latin typeface="Times New Roman" pitchFamily="18" charset="0"/>
                <a:cs typeface="Times New Roman" pitchFamily="18" charset="0"/>
              </a:rPr>
              <a:t>sinus). </a:t>
            </a:r>
            <a:r>
              <a:rPr lang="en-US" b="1" dirty="0">
                <a:latin typeface="Times New Roman" pitchFamily="18" charset="0"/>
                <a:cs typeface="Times New Roman" pitchFamily="18" charset="0"/>
              </a:rPr>
              <a:t>Usually, this is a </a:t>
            </a:r>
            <a:r>
              <a:rPr lang="en-US" b="1" dirty="0" smtClean="0">
                <a:latin typeface="Times New Roman" pitchFamily="18" charset="0"/>
                <a:cs typeface="Times New Roman" pitchFamily="18" charset="0"/>
              </a:rPr>
              <a:t>result</a:t>
            </a:r>
            <a:r>
              <a:rPr lang="en-US" b="1" dirty="0">
                <a:latin typeface="Times New Roman" pitchFamily="18" charset="0"/>
                <a:cs typeface="Times New Roman" pitchFamily="18" charset="0"/>
              </a:rPr>
              <a:t> of an infection of a cyst. All remnants of the </a:t>
            </a:r>
            <a:r>
              <a:rPr lang="en-US" b="1" dirty="0" err="1">
                <a:latin typeface="Times New Roman" pitchFamily="18" charset="0"/>
                <a:cs typeface="Times New Roman" pitchFamily="18" charset="0"/>
              </a:rPr>
              <a:t>thyroglossal</a:t>
            </a:r>
            <a:endParaRPr lang="en-US" b="1" dirty="0">
              <a:latin typeface="Times New Roman" pitchFamily="18" charset="0"/>
              <a:cs typeface="Times New Roman" pitchFamily="18" charset="0"/>
            </a:endParaRPr>
          </a:p>
          <a:p>
            <a:pPr algn="ctr"/>
            <a:r>
              <a:rPr lang="en-US" b="1" dirty="0">
                <a:latin typeface="Times New Roman" pitchFamily="18" charset="0"/>
                <a:cs typeface="Times New Roman" pitchFamily="18" charset="0"/>
              </a:rPr>
              <a:t>duct should be removed surgically</a:t>
            </a:r>
          </a:p>
        </p:txBody>
      </p:sp>
      <p:pic>
        <p:nvPicPr>
          <p:cNvPr id="23554" name="Picture 2"/>
          <p:cNvPicPr>
            <a:picLocks noChangeAspect="1" noChangeArrowheads="1"/>
          </p:cNvPicPr>
          <p:nvPr/>
        </p:nvPicPr>
        <p:blipFill>
          <a:blip r:embed="rId2" cstate="print"/>
          <a:srcRect/>
          <a:stretch>
            <a:fillRect/>
          </a:stretch>
        </p:blipFill>
        <p:spPr bwMode="auto">
          <a:xfrm>
            <a:off x="5505450" y="0"/>
            <a:ext cx="363855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504" y="1412776"/>
            <a:ext cx="3275856" cy="175432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It is a vascular organ surrounded by a sheath derived from the </a:t>
            </a:r>
            <a:r>
              <a:rPr lang="en-US" b="1" u="sng" dirty="0" smtClean="0">
                <a:latin typeface="Times New Roman" pitchFamily="18" charset="0"/>
                <a:cs typeface="Times New Roman" pitchFamily="18" charset="0"/>
              </a:rPr>
              <a:t>pretracheal layer of deep fascia</a:t>
            </a:r>
            <a:r>
              <a:rPr lang="en-US" dirty="0" smtClean="0">
                <a:latin typeface="Times New Roman" pitchFamily="18" charset="0"/>
                <a:cs typeface="Times New Roman" pitchFamily="18" charset="0"/>
              </a:rPr>
              <a:t>. </a:t>
            </a:r>
          </a:p>
          <a:p>
            <a:pPr algn="ctr"/>
            <a:r>
              <a:rPr lang="en-US" dirty="0" smtClean="0">
                <a:latin typeface="Times New Roman" pitchFamily="18" charset="0"/>
                <a:cs typeface="Times New Roman" pitchFamily="18" charset="0"/>
              </a:rPr>
              <a:t>The sheath attaches the gland to the larynx and the trachea.</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3419873" y="-27384"/>
            <a:ext cx="5688632" cy="6336704"/>
          </a:xfrm>
          <a:prstGeom prst="rect">
            <a:avLst/>
          </a:prstGeom>
          <a:noFill/>
          <a:ln w="9525">
            <a:noFill/>
            <a:miter lim="800000"/>
            <a:headEnd/>
            <a:tailEnd/>
          </a:ln>
        </p:spPr>
      </p:pic>
      <p:cxnSp>
        <p:nvCxnSpPr>
          <p:cNvPr id="12" name="Straight Arrow Connector 11"/>
          <p:cNvCxnSpPr/>
          <p:nvPr/>
        </p:nvCxnSpPr>
        <p:spPr>
          <a:xfrm>
            <a:off x="2843808" y="2276872"/>
            <a:ext cx="2232248" cy="2160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6" name="Rectangle 15"/>
          <p:cNvSpPr/>
          <p:nvPr/>
        </p:nvSpPr>
        <p:spPr>
          <a:xfrm>
            <a:off x="144016" y="3861048"/>
            <a:ext cx="3491880"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explains why the thyroid gland follows the movements of the larynx in swallowing.</a:t>
            </a:r>
            <a:endParaRPr lang="en-US" dirty="0">
              <a:latin typeface="Times New Roman" pitchFamily="18" charset="0"/>
              <a:cs typeface="Times New Roman" pitchFamily="18" charset="0"/>
            </a:endParaRPr>
          </a:p>
        </p:txBody>
      </p:sp>
      <p:sp>
        <p:nvSpPr>
          <p:cNvPr id="17" name="Rectangle 16"/>
          <p:cNvSpPr/>
          <p:nvPr/>
        </p:nvSpPr>
        <p:spPr>
          <a:xfrm>
            <a:off x="35496" y="5192032"/>
            <a:ext cx="3563888" cy="14773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This information is important because any pathologic neck swelling that is part of the</a:t>
            </a:r>
          </a:p>
          <a:p>
            <a:pPr algn="ctr"/>
            <a:r>
              <a:rPr lang="en-US" dirty="0" smtClean="0">
                <a:latin typeface="Times New Roman" pitchFamily="18" charset="0"/>
                <a:cs typeface="Times New Roman" pitchFamily="18" charset="0"/>
              </a:rPr>
              <a:t>thyroid gland will move upward when the patient is asked to swallow</a:t>
            </a:r>
            <a:endParaRPr lang="en-US" dirty="0"/>
          </a:p>
        </p:txBody>
      </p:sp>
      <p:sp>
        <p:nvSpPr>
          <p:cNvPr id="18" name="Down Arrow 17"/>
          <p:cNvSpPr/>
          <p:nvPr/>
        </p:nvSpPr>
        <p:spPr>
          <a:xfrm>
            <a:off x="1475656" y="3212976"/>
            <a:ext cx="484632" cy="648072"/>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Down Arrow 18"/>
          <p:cNvSpPr/>
          <p:nvPr/>
        </p:nvSpPr>
        <p:spPr>
          <a:xfrm>
            <a:off x="1619672" y="4725144"/>
            <a:ext cx="484632" cy="432048"/>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633788" y="0"/>
            <a:ext cx="5510212" cy="6858000"/>
          </a:xfrm>
          <a:prstGeom prst="rect">
            <a:avLst/>
          </a:prstGeom>
          <a:noFill/>
          <a:ln w="9525">
            <a:noFill/>
            <a:miter lim="800000"/>
            <a:headEnd/>
            <a:tailEnd/>
          </a:ln>
          <a:effectLst/>
        </p:spPr>
      </p:pic>
      <p:sp>
        <p:nvSpPr>
          <p:cNvPr id="3" name="Rectangle 2"/>
          <p:cNvSpPr/>
          <p:nvPr/>
        </p:nvSpPr>
        <p:spPr>
          <a:xfrm>
            <a:off x="357158" y="368457"/>
            <a:ext cx="3071834" cy="637097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400" dirty="0" err="1" smtClean="0">
                <a:latin typeface="Andalus" pitchFamily="18" charset="-78"/>
                <a:cs typeface="Andalus" pitchFamily="18" charset="-78"/>
              </a:rPr>
              <a:t>Thyroglossal</a:t>
            </a:r>
            <a:r>
              <a:rPr lang="en-US" sz="2400" dirty="0" smtClean="0">
                <a:latin typeface="Andalus" pitchFamily="18" charset="-78"/>
                <a:cs typeface="Andalus" pitchFamily="18" charset="-78"/>
              </a:rPr>
              <a:t> cyst. These cysts, which are remnants of the </a:t>
            </a:r>
            <a:r>
              <a:rPr lang="en-US" sz="2400" dirty="0" err="1" smtClean="0">
                <a:latin typeface="Andalus" pitchFamily="18" charset="-78"/>
                <a:cs typeface="Andalus" pitchFamily="18" charset="-78"/>
              </a:rPr>
              <a:t>thyroglossal</a:t>
            </a:r>
            <a:endParaRPr lang="en-US" sz="2400" dirty="0" smtClean="0">
              <a:latin typeface="Andalus" pitchFamily="18" charset="-78"/>
              <a:cs typeface="Andalus" pitchFamily="18" charset="-78"/>
            </a:endParaRPr>
          </a:p>
          <a:p>
            <a:pPr algn="ctr"/>
            <a:r>
              <a:rPr lang="en-US" sz="2400" dirty="0" smtClean="0">
                <a:latin typeface="Andalus" pitchFamily="18" charset="-78"/>
                <a:cs typeface="Andalus" pitchFamily="18" charset="-78"/>
              </a:rPr>
              <a:t>duct, may be anywhere along the migration pathway of the thyroid gland. They are commonly</a:t>
            </a:r>
          </a:p>
          <a:p>
            <a:pPr algn="ctr"/>
            <a:r>
              <a:rPr lang="en-US" sz="2400" dirty="0" smtClean="0">
                <a:latin typeface="Andalus" pitchFamily="18" charset="-78"/>
                <a:cs typeface="Andalus" pitchFamily="18" charset="-78"/>
              </a:rPr>
              <a:t>found behind the arch of the hyoid bone. An important diagnostic characteristic</a:t>
            </a:r>
          </a:p>
          <a:p>
            <a:pPr algn="ctr"/>
            <a:r>
              <a:rPr lang="en-US" sz="2400" dirty="0" smtClean="0">
                <a:latin typeface="Andalus" pitchFamily="18" charset="-78"/>
                <a:cs typeface="Andalus" pitchFamily="18" charset="-78"/>
              </a:rPr>
              <a:t>is their </a:t>
            </a:r>
            <a:r>
              <a:rPr lang="en-US" sz="4800" b="1" dirty="0" smtClean="0">
                <a:latin typeface="Andalus" pitchFamily="18" charset="-78"/>
                <a:cs typeface="Andalus" pitchFamily="18" charset="-78"/>
              </a:rPr>
              <a:t>midline location.</a:t>
            </a:r>
            <a:endParaRPr lang="en-US" sz="2400" b="1" dirty="0">
              <a:latin typeface="Andalus" pitchFamily="18" charset="-78"/>
              <a:cs typeface="Andalus" pitchFamily="18" charset="-7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500042"/>
            <a:ext cx="7358114"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b="1" dirty="0" smtClean="0">
                <a:latin typeface="Andalus" pitchFamily="18" charset="-78"/>
                <a:cs typeface="Andalus" pitchFamily="18" charset="-78"/>
              </a:rPr>
              <a:t>Aberrant thyroid tissue may be found anywhere along the path of descent</a:t>
            </a:r>
          </a:p>
          <a:p>
            <a:pPr algn="ctr"/>
            <a:r>
              <a:rPr lang="en-US" dirty="0" smtClean="0">
                <a:latin typeface="Andalus" pitchFamily="18" charset="-78"/>
                <a:cs typeface="Andalus" pitchFamily="18" charset="-78"/>
              </a:rPr>
              <a:t>of the thyroid gland. It is commonly found in the base of the tongue,</a:t>
            </a:r>
          </a:p>
          <a:p>
            <a:pPr algn="ctr"/>
            <a:r>
              <a:rPr lang="en-US" dirty="0" smtClean="0">
                <a:latin typeface="Andalus" pitchFamily="18" charset="-78"/>
                <a:cs typeface="Andalus" pitchFamily="18" charset="-78"/>
              </a:rPr>
              <a:t>just behind the foramen </a:t>
            </a:r>
            <a:r>
              <a:rPr lang="en-US" dirty="0" err="1" smtClean="0">
                <a:latin typeface="Andalus" pitchFamily="18" charset="-78"/>
                <a:cs typeface="Andalus" pitchFamily="18" charset="-78"/>
              </a:rPr>
              <a:t>cecum</a:t>
            </a:r>
            <a:r>
              <a:rPr lang="en-US" dirty="0" smtClean="0">
                <a:latin typeface="Andalus" pitchFamily="18" charset="-78"/>
                <a:cs typeface="Andalus" pitchFamily="18" charset="-78"/>
              </a:rPr>
              <a:t>, and is subject to the same diseases as the</a:t>
            </a:r>
          </a:p>
          <a:p>
            <a:pPr algn="ctr"/>
            <a:r>
              <a:rPr lang="en-US" dirty="0" smtClean="0">
                <a:latin typeface="Andalus" pitchFamily="18" charset="-78"/>
                <a:cs typeface="Andalus" pitchFamily="18" charset="-78"/>
              </a:rPr>
              <a:t>thyroid gland itself.</a:t>
            </a:r>
            <a:endParaRPr lang="en-US" dirty="0">
              <a:latin typeface="Andalus" pitchFamily="18" charset="-78"/>
              <a:cs typeface="Andalus" pitchFamily="18" charset="-78"/>
            </a:endParaRPr>
          </a:p>
        </p:txBody>
      </p:sp>
      <p:pic>
        <p:nvPicPr>
          <p:cNvPr id="8194" name="Picture 2"/>
          <p:cNvPicPr>
            <a:picLocks noChangeAspect="1" noChangeArrowheads="1"/>
          </p:cNvPicPr>
          <p:nvPr/>
        </p:nvPicPr>
        <p:blipFill>
          <a:blip r:embed="rId2"/>
          <a:srcRect/>
          <a:stretch>
            <a:fillRect/>
          </a:stretch>
        </p:blipFill>
        <p:spPr bwMode="auto">
          <a:xfrm rot="10800000" flipV="1">
            <a:off x="2786050" y="2000240"/>
            <a:ext cx="4857784" cy="4000528"/>
          </a:xfrm>
          <a:prstGeom prst="rect">
            <a:avLst/>
          </a:prstGeom>
          <a:noFill/>
          <a:ln w="9525">
            <a:noFill/>
            <a:miter lim="800000"/>
            <a:headEnd/>
            <a:tailEnd/>
          </a:ln>
          <a:effectLst/>
        </p:spPr>
      </p:pic>
      <p:sp>
        <p:nvSpPr>
          <p:cNvPr id="4" name="TextBox 3"/>
          <p:cNvSpPr txBox="1"/>
          <p:nvPr/>
        </p:nvSpPr>
        <p:spPr>
          <a:xfrm>
            <a:off x="500034" y="3286124"/>
            <a:ext cx="2000264"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latin typeface="Andalus" pitchFamily="18" charset="-78"/>
                <a:cs typeface="Andalus" pitchFamily="18" charset="-78"/>
              </a:rPr>
              <a:t>caution!!!</a:t>
            </a:r>
          </a:p>
          <a:p>
            <a:pPr algn="ctr"/>
            <a:r>
              <a:rPr lang="en-US" dirty="0" smtClean="0">
                <a:latin typeface="Andalus" pitchFamily="18" charset="-78"/>
                <a:cs typeface="Andalus" pitchFamily="18" charset="-78"/>
              </a:rPr>
              <a:t>A mass in the posterior midline might be the only thyroid in the patient’s body </a:t>
            </a:r>
            <a:endParaRPr lang="en-US" dirty="0">
              <a:latin typeface="Andalus" pitchFamily="18" charset="-78"/>
              <a:cs typeface="Andalus" pitchFamily="18" charset="-7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571480"/>
            <a:ext cx="4286280" cy="36933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err="1" smtClean="0">
                <a:latin typeface="Andalus" pitchFamily="18" charset="-78"/>
                <a:cs typeface="Andalus" pitchFamily="18" charset="-78"/>
              </a:rPr>
              <a:t>Branchial</a:t>
            </a:r>
            <a:r>
              <a:rPr lang="en-US" b="1" dirty="0" smtClean="0">
                <a:latin typeface="Andalus" pitchFamily="18" charset="-78"/>
                <a:cs typeface="Andalus" pitchFamily="18" charset="-78"/>
              </a:rPr>
              <a:t> fistulas occur when the second pharyngeal arch fails to grow caudally</a:t>
            </a:r>
          </a:p>
          <a:p>
            <a:pPr algn="ctr"/>
            <a:r>
              <a:rPr lang="en-US" dirty="0" smtClean="0">
                <a:latin typeface="Andalus" pitchFamily="18" charset="-78"/>
                <a:cs typeface="Andalus" pitchFamily="18" charset="-78"/>
              </a:rPr>
              <a:t>over the third and fourth arches, leaving remnants of the second, third,</a:t>
            </a:r>
          </a:p>
          <a:p>
            <a:pPr algn="ctr"/>
            <a:r>
              <a:rPr lang="en-US" dirty="0" smtClean="0">
                <a:latin typeface="Andalus" pitchFamily="18" charset="-78"/>
                <a:cs typeface="Andalus" pitchFamily="18" charset="-78"/>
              </a:rPr>
              <a:t>and fourth clefts in contact with the surface by a narrow canal.</a:t>
            </a:r>
            <a:endParaRPr lang="en-US" i="1" dirty="0" smtClean="0">
              <a:latin typeface="Andalus" pitchFamily="18" charset="-78"/>
              <a:cs typeface="Andalus" pitchFamily="18" charset="-78"/>
            </a:endParaRPr>
          </a:p>
          <a:p>
            <a:pPr algn="ctr"/>
            <a:r>
              <a:rPr lang="en-US" dirty="0" smtClean="0">
                <a:latin typeface="Andalus" pitchFamily="18" charset="-78"/>
                <a:cs typeface="Andalus" pitchFamily="18" charset="-78"/>
              </a:rPr>
              <a:t>Such a fistula, found on the lateral aspect of the neck directly anterior to the</a:t>
            </a:r>
            <a:r>
              <a:rPr lang="en-US" b="1" dirty="0" smtClean="0">
                <a:latin typeface="Andalus" pitchFamily="18" charset="-78"/>
                <a:cs typeface="Andalus" pitchFamily="18" charset="-78"/>
              </a:rPr>
              <a:t> </a:t>
            </a:r>
            <a:r>
              <a:rPr lang="en-US" b="1" dirty="0" err="1" smtClean="0">
                <a:latin typeface="Andalus" pitchFamily="18" charset="-78"/>
                <a:cs typeface="Andalus" pitchFamily="18" charset="-78"/>
              </a:rPr>
              <a:t>sternocleidomastoid</a:t>
            </a:r>
            <a:r>
              <a:rPr lang="en-US" b="1" dirty="0" smtClean="0">
                <a:latin typeface="Andalus" pitchFamily="18" charset="-78"/>
                <a:cs typeface="Andalus" pitchFamily="18" charset="-78"/>
              </a:rPr>
              <a:t> muscle, usually provides drainage for a lateral cervical</a:t>
            </a:r>
          </a:p>
          <a:p>
            <a:pPr algn="ctr"/>
            <a:r>
              <a:rPr lang="en-US" b="1" dirty="0" smtClean="0">
                <a:latin typeface="Andalus" pitchFamily="18" charset="-78"/>
                <a:cs typeface="Andalus" pitchFamily="18" charset="-78"/>
              </a:rPr>
              <a:t>cyst </a:t>
            </a:r>
            <a:r>
              <a:rPr lang="en-US" b="1" i="1" dirty="0" smtClean="0">
                <a:latin typeface="Andalus" pitchFamily="18" charset="-78"/>
                <a:cs typeface="Andalus" pitchFamily="18" charset="-78"/>
              </a:rPr>
              <a:t>These cysts, remnants of the cervical sinus, are most often</a:t>
            </a:r>
          </a:p>
          <a:p>
            <a:pPr algn="ctr"/>
            <a:r>
              <a:rPr lang="en-US" dirty="0" smtClean="0">
                <a:latin typeface="Andalus" pitchFamily="18" charset="-78"/>
                <a:cs typeface="Andalus" pitchFamily="18" charset="-78"/>
              </a:rPr>
              <a:t>just below the angle of the jaw</a:t>
            </a:r>
          </a:p>
        </p:txBody>
      </p:sp>
      <p:sp>
        <p:nvSpPr>
          <p:cNvPr id="3" name="Rectangle 2"/>
          <p:cNvSpPr/>
          <p:nvPr/>
        </p:nvSpPr>
        <p:spPr>
          <a:xfrm>
            <a:off x="3500430" y="71414"/>
            <a:ext cx="186512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b="1" i="1" dirty="0" err="1" smtClean="0">
                <a:latin typeface="Andalus" pitchFamily="18" charset="-78"/>
                <a:cs typeface="Andalus" pitchFamily="18" charset="-78"/>
              </a:rPr>
              <a:t>Branchial</a:t>
            </a:r>
            <a:r>
              <a:rPr lang="en-US" b="1" i="1" dirty="0" smtClean="0">
                <a:latin typeface="Andalus" pitchFamily="18" charset="-78"/>
                <a:cs typeface="Andalus" pitchFamily="18" charset="-78"/>
              </a:rPr>
              <a:t> Fistulas</a:t>
            </a:r>
          </a:p>
        </p:txBody>
      </p:sp>
      <p:sp>
        <p:nvSpPr>
          <p:cNvPr id="4" name="Rectangle 3"/>
          <p:cNvSpPr/>
          <p:nvPr/>
        </p:nvSpPr>
        <p:spPr>
          <a:xfrm>
            <a:off x="4572000" y="4786322"/>
            <a:ext cx="4357718"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dirty="0" smtClean="0">
                <a:latin typeface="Andalus" pitchFamily="18" charset="-78"/>
                <a:cs typeface="Andalus" pitchFamily="18" charset="-78"/>
              </a:rPr>
              <a:t>Frequently a lateral cervical cyst is not visible at birth but becomes evident as it</a:t>
            </a:r>
          </a:p>
          <a:p>
            <a:pPr algn="ctr"/>
            <a:r>
              <a:rPr lang="en-US" dirty="0" smtClean="0">
                <a:latin typeface="Andalus" pitchFamily="18" charset="-78"/>
                <a:cs typeface="Andalus" pitchFamily="18" charset="-78"/>
              </a:rPr>
              <a:t>enlarges during childhood.</a:t>
            </a:r>
          </a:p>
        </p:txBody>
      </p:sp>
      <p:pic>
        <p:nvPicPr>
          <p:cNvPr id="3074" name="Picture 2"/>
          <p:cNvPicPr>
            <a:picLocks noChangeAspect="1" noChangeArrowheads="1"/>
          </p:cNvPicPr>
          <p:nvPr/>
        </p:nvPicPr>
        <p:blipFill>
          <a:blip r:embed="rId2"/>
          <a:srcRect/>
          <a:stretch>
            <a:fillRect/>
          </a:stretch>
        </p:blipFill>
        <p:spPr bwMode="auto">
          <a:xfrm>
            <a:off x="357158" y="2000240"/>
            <a:ext cx="3929090" cy="4176729"/>
          </a:xfrm>
          <a:prstGeom prst="rect">
            <a:avLst/>
          </a:prstGeom>
          <a:noFill/>
          <a:ln w="9525">
            <a:noFill/>
            <a:miter lim="800000"/>
            <a:headEnd/>
            <a:tailEnd/>
          </a:ln>
          <a:effectLst/>
        </p:spPr>
      </p:pic>
      <p:sp>
        <p:nvSpPr>
          <p:cNvPr id="7" name="Rectangle 6"/>
          <p:cNvSpPr/>
          <p:nvPr/>
        </p:nvSpPr>
        <p:spPr>
          <a:xfrm rot="20392704">
            <a:off x="464919" y="318551"/>
            <a:ext cx="2452673"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800" b="1" dirty="0" smtClean="0">
                <a:latin typeface="Andalus" pitchFamily="18" charset="-78"/>
                <a:cs typeface="Andalus" pitchFamily="18" charset="-78"/>
              </a:rPr>
              <a:t>lateral</a:t>
            </a:r>
            <a:r>
              <a:rPr lang="en-US" b="1" dirty="0" smtClean="0">
                <a:latin typeface="Andalus" pitchFamily="18" charset="-78"/>
                <a:cs typeface="Andalus" pitchFamily="18" charset="-78"/>
              </a:rPr>
              <a:t> cervical</a:t>
            </a:r>
          </a:p>
          <a:p>
            <a:pPr algn="ctr"/>
            <a:r>
              <a:rPr lang="en-US" b="1" dirty="0" smtClean="0">
                <a:latin typeface="Andalus" pitchFamily="18" charset="-78"/>
                <a:cs typeface="Andalus" pitchFamily="18" charset="-78"/>
              </a:rPr>
              <a:t>cyst </a:t>
            </a:r>
            <a:endParaRPr lang="en-US" dirty="0"/>
          </a:p>
        </p:txBody>
      </p:sp>
      <p:sp>
        <p:nvSpPr>
          <p:cNvPr id="8" name="Down Arrow 7"/>
          <p:cNvSpPr/>
          <p:nvPr/>
        </p:nvSpPr>
        <p:spPr>
          <a:xfrm rot="4185979">
            <a:off x="2872240" y="5020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 y="6072206"/>
            <a:ext cx="5929354" cy="73866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100" dirty="0" smtClean="0"/>
              <a:t>Patient with a lateral cervical cyst. These cysts are always on the </a:t>
            </a:r>
            <a:r>
              <a:rPr lang="en-US" sz="2000" b="1" i="1" dirty="0" smtClean="0"/>
              <a:t>lateral</a:t>
            </a:r>
            <a:endParaRPr lang="en-US" sz="1100" b="1" i="1" dirty="0" smtClean="0"/>
          </a:p>
          <a:p>
            <a:pPr algn="ctr"/>
            <a:r>
              <a:rPr lang="en-US" sz="1100" dirty="0" smtClean="0"/>
              <a:t>side of the neck in front of the </a:t>
            </a:r>
            <a:r>
              <a:rPr lang="en-US" sz="1100" dirty="0" err="1" smtClean="0"/>
              <a:t>sternocleidomastoid</a:t>
            </a:r>
            <a:r>
              <a:rPr lang="en-US" sz="1100" dirty="0" smtClean="0"/>
              <a:t> muscle. They commonly lie under</a:t>
            </a:r>
          </a:p>
          <a:p>
            <a:pPr algn="ctr"/>
            <a:r>
              <a:rPr lang="en-US" sz="1100" dirty="0" smtClean="0"/>
              <a:t>the angle of the mandible and do not enlarge until later in life.</a:t>
            </a:r>
            <a:endParaRPr lang="en-US" sz="11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5675" y="0"/>
            <a:ext cx="56483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rot="20029326">
            <a:off x="1102123" y="1524000"/>
            <a:ext cx="2591928" cy="369332"/>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r>
              <a:rPr lang="en-US" dirty="0">
                <a:latin typeface="Times New Roman" pitchFamily="18" charset="0"/>
                <a:cs typeface="Times New Roman" pitchFamily="18" charset="0"/>
              </a:rPr>
              <a:t>Accessory Thyroid Tissue</a:t>
            </a:r>
          </a:p>
        </p:txBody>
      </p:sp>
      <p:cxnSp>
        <p:nvCxnSpPr>
          <p:cNvPr id="4" name="Straight Arrow Connector 3"/>
          <p:cNvCxnSpPr>
            <a:stCxn id="2" idx="3"/>
          </p:cNvCxnSpPr>
          <p:nvPr/>
        </p:nvCxnSpPr>
        <p:spPr>
          <a:xfrm>
            <a:off x="3561122" y="1136939"/>
            <a:ext cx="1544278" cy="114906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836294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216175">
            <a:off x="2654299" y="2223451"/>
            <a:ext cx="3389069" cy="1015663"/>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6000" dirty="0" smtClean="0">
                <a:latin typeface="Times New Roman" pitchFamily="18" charset="0"/>
                <a:cs typeface="Times New Roman" pitchFamily="18" charset="0"/>
              </a:rPr>
              <a:t>Radiology</a:t>
            </a:r>
            <a:endParaRPr lang="en-US" sz="6000" dirty="0">
              <a:latin typeface="Times New Roman" pitchFamily="18" charset="0"/>
              <a:cs typeface="Times New Roman" pitchFamily="18" charset="0"/>
            </a:endParaRPr>
          </a:p>
        </p:txBody>
      </p:sp>
    </p:spTree>
    <p:extLst>
      <p:ext uri="{BB962C8B-B14F-4D97-AF65-F5344CB8AC3E}">
        <p14:creationId xmlns:p14="http://schemas.microsoft.com/office/powerpoint/2010/main" val="2946894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0091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980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0"/>
            <a:ext cx="86105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89141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683568" y="0"/>
            <a:ext cx="8460433" cy="6858000"/>
          </a:xfrm>
          <a:prstGeom prst="rect">
            <a:avLst/>
          </a:prstGeom>
          <a:noFill/>
          <a:ln w="9525">
            <a:noFill/>
            <a:miter lim="800000"/>
            <a:headEnd/>
            <a:tailEnd/>
          </a:ln>
        </p:spPr>
      </p:pic>
      <p:sp>
        <p:nvSpPr>
          <p:cNvPr id="4" name="Rectangle 3"/>
          <p:cNvSpPr/>
          <p:nvPr/>
        </p:nvSpPr>
        <p:spPr>
          <a:xfrm>
            <a:off x="0" y="-27384"/>
            <a:ext cx="1619672"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Relations of the Lobes</a:t>
            </a:r>
          </a:p>
        </p:txBody>
      </p:sp>
      <p:sp>
        <p:nvSpPr>
          <p:cNvPr id="5" name="Rectangle 4"/>
          <p:cNvSpPr/>
          <p:nvPr/>
        </p:nvSpPr>
        <p:spPr>
          <a:xfrm>
            <a:off x="7740352" y="2852936"/>
            <a:ext cx="1403648"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3-The sternothyroid</a:t>
            </a:r>
          </a:p>
        </p:txBody>
      </p:sp>
      <p:sp>
        <p:nvSpPr>
          <p:cNvPr id="6" name="Rectangle 5"/>
          <p:cNvSpPr/>
          <p:nvPr/>
        </p:nvSpPr>
        <p:spPr>
          <a:xfrm>
            <a:off x="35497" y="3934797"/>
            <a:ext cx="165618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1-The </a:t>
            </a:r>
            <a:r>
              <a:rPr lang="en-US" b="1" dirty="0" err="1" smtClean="0">
                <a:latin typeface="Times New Roman" pitchFamily="18" charset="0"/>
                <a:cs typeface="Times New Roman" pitchFamily="18" charset="0"/>
              </a:rPr>
              <a:t>sternohyoid</a:t>
            </a:r>
            <a:endParaRPr lang="en-US" b="1" dirty="0"/>
          </a:p>
        </p:txBody>
      </p:sp>
      <p:sp>
        <p:nvSpPr>
          <p:cNvPr id="7" name="Rectangle 6"/>
          <p:cNvSpPr/>
          <p:nvPr/>
        </p:nvSpPr>
        <p:spPr>
          <a:xfrm>
            <a:off x="0" y="5301208"/>
            <a:ext cx="2339752"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4-the anterior border of the </a:t>
            </a:r>
            <a:r>
              <a:rPr lang="en-US" dirty="0" err="1" smtClean="0">
                <a:latin typeface="Times New Roman" pitchFamily="18" charset="0"/>
                <a:cs typeface="Times New Roman" pitchFamily="18" charset="0"/>
              </a:rPr>
              <a:t>sternocleidomastoid</a:t>
            </a:r>
            <a:r>
              <a:rPr lang="en-US" dirty="0" smtClean="0">
                <a:latin typeface="Times New Roman" pitchFamily="18" charset="0"/>
                <a:cs typeface="Times New Roman" pitchFamily="18" charset="0"/>
              </a:rPr>
              <a:t> </a:t>
            </a:r>
            <a:endParaRPr lang="en-US" dirty="0"/>
          </a:p>
        </p:txBody>
      </p:sp>
      <p:sp>
        <p:nvSpPr>
          <p:cNvPr id="8" name="Rectangle 7"/>
          <p:cNvSpPr/>
          <p:nvPr/>
        </p:nvSpPr>
        <p:spPr>
          <a:xfrm>
            <a:off x="0" y="2649686"/>
            <a:ext cx="1619672"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2-the superior belly of the </a:t>
            </a:r>
            <a:r>
              <a:rPr lang="en-US" b="1" dirty="0" err="1" smtClean="0">
                <a:latin typeface="Times New Roman" pitchFamily="18" charset="0"/>
                <a:cs typeface="Times New Roman" pitchFamily="18" charset="0"/>
              </a:rPr>
              <a:t>omohyoid</a:t>
            </a:r>
            <a:endParaRPr lang="en-US" b="1" dirty="0"/>
          </a:p>
        </p:txBody>
      </p:sp>
      <p:cxnSp>
        <p:nvCxnSpPr>
          <p:cNvPr id="10" name="Straight Arrow Connector 9"/>
          <p:cNvCxnSpPr/>
          <p:nvPr/>
        </p:nvCxnSpPr>
        <p:spPr>
          <a:xfrm>
            <a:off x="1619672" y="4509120"/>
            <a:ext cx="3024336" cy="86409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Straight Arrow Connector 14"/>
          <p:cNvCxnSpPr/>
          <p:nvPr/>
        </p:nvCxnSpPr>
        <p:spPr>
          <a:xfrm>
            <a:off x="1619672" y="3573016"/>
            <a:ext cx="2880320" cy="57606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a:stCxn id="5" idx="2"/>
          </p:cNvCxnSpPr>
          <p:nvPr/>
        </p:nvCxnSpPr>
        <p:spPr>
          <a:xfrm flipH="1">
            <a:off x="5076056" y="3499267"/>
            <a:ext cx="3366120" cy="172993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9" name="Straight Arrow Connector 18"/>
          <p:cNvCxnSpPr>
            <a:stCxn id="7" idx="3"/>
          </p:cNvCxnSpPr>
          <p:nvPr/>
        </p:nvCxnSpPr>
        <p:spPr>
          <a:xfrm flipV="1">
            <a:off x="2339752" y="5733256"/>
            <a:ext cx="2232248" cy="2961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0" name="Rectangle 19"/>
          <p:cNvSpPr/>
          <p:nvPr/>
        </p:nvSpPr>
        <p:spPr>
          <a:xfrm>
            <a:off x="323528" y="1196752"/>
            <a:ext cx="201622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Anterolaterally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Click to view full size">
            <a:hlinkClick r:id=""/>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cstate="print"/>
          <a:srcRect/>
          <a:stretch>
            <a:fillRect/>
          </a:stretch>
        </p:blipFill>
        <p:spPr bwMode="auto">
          <a:xfrm>
            <a:off x="3419873" y="0"/>
            <a:ext cx="5724128" cy="5949280"/>
          </a:xfrm>
          <a:prstGeom prst="rect">
            <a:avLst/>
          </a:prstGeom>
          <a:noFill/>
          <a:ln w="9525">
            <a:noFill/>
            <a:miter lim="800000"/>
            <a:headEnd/>
            <a:tailEnd/>
          </a:ln>
        </p:spPr>
      </p:pic>
      <p:sp>
        <p:nvSpPr>
          <p:cNvPr id="4" name="Rectangle 3"/>
          <p:cNvSpPr/>
          <p:nvPr/>
        </p:nvSpPr>
        <p:spPr>
          <a:xfrm rot="21339571">
            <a:off x="914400" y="2334399"/>
            <a:ext cx="2895600" cy="175432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rounded posterior border of each lobe is related posteriorly to</a:t>
            </a:r>
          </a:p>
          <a:p>
            <a:pPr algn="ctr"/>
            <a:r>
              <a:rPr lang="en-US"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the superior and inferior parathyroid </a:t>
            </a:r>
            <a:r>
              <a:rPr lang="en-US" dirty="0" smtClean="0">
                <a:latin typeface="Times New Roman" pitchFamily="18" charset="0"/>
                <a:cs typeface="Times New Roman" pitchFamily="18" charset="0"/>
              </a:rPr>
              <a:t>glands </a:t>
            </a:r>
          </a:p>
          <a:p>
            <a:pPr algn="ctr"/>
            <a:r>
              <a:rPr lang="en-US" dirty="0" smtClean="0">
                <a:latin typeface="Times New Roman" pitchFamily="18" charset="0"/>
                <a:cs typeface="Times New Roman" pitchFamily="18" charset="0"/>
              </a:rPr>
              <a:t>and</a:t>
            </a:r>
            <a:endParaRPr lang="en-US" b="1" u="sng" dirty="0">
              <a:latin typeface="Times New Roman" pitchFamily="18" charset="0"/>
              <a:cs typeface="Times New Roman" pitchFamily="18" charset="0"/>
            </a:endParaRPr>
          </a:p>
        </p:txBody>
      </p:sp>
      <p:sp>
        <p:nvSpPr>
          <p:cNvPr id="2" name="Rectangle 1"/>
          <p:cNvSpPr/>
          <p:nvPr/>
        </p:nvSpPr>
        <p:spPr>
          <a:xfrm>
            <a:off x="179021" y="5105400"/>
            <a:ext cx="4572000" cy="646331"/>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anastomosis between </a:t>
            </a: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the </a:t>
            </a:r>
            <a:r>
              <a:rPr lang="en-US" b="1" u="sng" dirty="0">
                <a:latin typeface="Times New Roman" pitchFamily="18" charset="0"/>
                <a:cs typeface="Times New Roman" pitchFamily="18" charset="0"/>
              </a:rPr>
              <a:t>superior and inferior thyroid arteries.</a:t>
            </a:r>
          </a:p>
        </p:txBody>
      </p:sp>
      <p:sp>
        <p:nvSpPr>
          <p:cNvPr id="3" name="TextBox 2"/>
          <p:cNvSpPr txBox="1"/>
          <p:nvPr/>
        </p:nvSpPr>
        <p:spPr>
          <a:xfrm>
            <a:off x="5410200" y="5937557"/>
            <a:ext cx="1573764"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latin typeface="Andalus" pitchFamily="18" charset="-78"/>
                <a:cs typeface="Andalus" pitchFamily="18" charset="-78"/>
              </a:rPr>
              <a:t>Posterior view </a:t>
            </a:r>
            <a:endParaRPr lang="en-US"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332656"/>
            <a:ext cx="3131840" cy="14773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b="1" dirty="0" err="1" smtClean="0">
                <a:latin typeface="Times New Roman" pitchFamily="18" charset="0"/>
                <a:cs typeface="Times New Roman" pitchFamily="18" charset="0"/>
              </a:rPr>
              <a:t>Posterolaterally</a:t>
            </a:r>
            <a:r>
              <a:rPr lang="en-US" b="1" dirty="0" smtClean="0">
                <a:latin typeface="Times New Roman" pitchFamily="18" charset="0"/>
                <a:cs typeface="Times New Roman" pitchFamily="18" charset="0"/>
              </a:rPr>
              <a:t>: </a:t>
            </a:r>
          </a:p>
          <a:p>
            <a:pPr algn="ctr"/>
            <a:r>
              <a:rPr lang="en-US" b="1" dirty="0" smtClean="0">
                <a:latin typeface="Times New Roman" pitchFamily="18" charset="0"/>
                <a:cs typeface="Times New Roman" pitchFamily="18" charset="0"/>
              </a:rPr>
              <a:t>The carotid sheath with the common carotid artery, the internal jugular vein, and the vagus nerve</a:t>
            </a:r>
          </a:p>
        </p:txBody>
      </p:sp>
      <p:pic>
        <p:nvPicPr>
          <p:cNvPr id="4" name="Picture 3"/>
          <p:cNvPicPr>
            <a:picLocks noChangeAspect="1" noChangeArrowheads="1"/>
          </p:cNvPicPr>
          <p:nvPr/>
        </p:nvPicPr>
        <p:blipFill>
          <a:blip r:embed="rId2" cstate="print"/>
          <a:srcRect l="53447" t="27990" r="21747" b="24760"/>
          <a:stretch>
            <a:fillRect/>
          </a:stretch>
        </p:blipFill>
        <p:spPr bwMode="auto">
          <a:xfrm>
            <a:off x="4427984" y="44624"/>
            <a:ext cx="4644008" cy="6309320"/>
          </a:xfrm>
          <a:prstGeom prst="rect">
            <a:avLst/>
          </a:prstGeom>
          <a:noFill/>
          <a:ln w="9525">
            <a:noFill/>
            <a:miter lim="800000"/>
            <a:headEnd/>
            <a:tailEnd/>
          </a:ln>
        </p:spPr>
      </p:pic>
      <p:sp>
        <p:nvSpPr>
          <p:cNvPr id="6" name="Rectangle 5"/>
          <p:cNvSpPr/>
          <p:nvPr/>
        </p:nvSpPr>
        <p:spPr>
          <a:xfrm>
            <a:off x="323528" y="3140968"/>
            <a:ext cx="3672408" cy="230832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larynx, the trachea, the pharynx, and the esophagus. Associated with these structures are the </a:t>
            </a:r>
            <a:r>
              <a:rPr lang="en-US" dirty="0" err="1" smtClean="0">
                <a:latin typeface="Times New Roman" pitchFamily="18" charset="0"/>
                <a:cs typeface="Times New Roman" pitchFamily="18" charset="0"/>
              </a:rPr>
              <a:t>cricothyroid</a:t>
            </a:r>
            <a:r>
              <a:rPr lang="en-US" dirty="0" smtClean="0">
                <a:latin typeface="Times New Roman" pitchFamily="18" charset="0"/>
                <a:cs typeface="Times New Roman" pitchFamily="18" charset="0"/>
              </a:rPr>
              <a:t> muscle and its nerve supply, the external laryngeal nerve. In the groove between the esophagus and the trachea is the recurrent laryngeal nerve</a:t>
            </a:r>
          </a:p>
        </p:txBody>
      </p:sp>
      <p:sp>
        <p:nvSpPr>
          <p:cNvPr id="7" name="Rectangle 6"/>
          <p:cNvSpPr/>
          <p:nvPr/>
        </p:nvSpPr>
        <p:spPr>
          <a:xfrm>
            <a:off x="1475656" y="2636912"/>
            <a:ext cx="1140056"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en-US" dirty="0" smtClean="0">
                <a:latin typeface="Times New Roman" pitchFamily="18" charset="0"/>
                <a:cs typeface="Times New Roman" pitchFamily="18" charset="0"/>
              </a:rPr>
              <a:t>Medially: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736" y="0"/>
            <a:ext cx="4572000" cy="147732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r>
              <a:rPr lang="en-US" b="1" dirty="0" err="1">
                <a:latin typeface="Times New Roman" pitchFamily="18" charset="0"/>
                <a:cs typeface="Times New Roman" pitchFamily="18" charset="0"/>
              </a:rPr>
              <a:t>Retrosternal</a:t>
            </a:r>
            <a:r>
              <a:rPr lang="en-US" b="1" dirty="0">
                <a:latin typeface="Times New Roman" pitchFamily="18" charset="0"/>
                <a:cs typeface="Times New Roman" pitchFamily="18" charset="0"/>
              </a:rPr>
              <a:t> Goiter</a:t>
            </a:r>
          </a:p>
          <a:p>
            <a:pPr algn="ctr"/>
            <a:r>
              <a:rPr lang="en-US" dirty="0">
                <a:latin typeface="Times New Roman" pitchFamily="18" charset="0"/>
                <a:cs typeface="Times New Roman" pitchFamily="18" charset="0"/>
              </a:rPr>
              <a:t>The attachment of the sternothyroid muscles to the thyroid</a:t>
            </a:r>
          </a:p>
          <a:p>
            <a:pPr algn="ctr"/>
            <a:r>
              <a:rPr lang="en-US" dirty="0">
                <a:latin typeface="Times New Roman" pitchFamily="18" charset="0"/>
                <a:cs typeface="Times New Roman" pitchFamily="18" charset="0"/>
              </a:rPr>
              <a:t>cartilage effectively binds down the thyroid gland to the </a:t>
            </a:r>
            <a:r>
              <a:rPr lang="en-US" dirty="0" smtClean="0">
                <a:latin typeface="Times New Roman" pitchFamily="18" charset="0"/>
                <a:cs typeface="Times New Roman" pitchFamily="18" charset="0"/>
              </a:rPr>
              <a:t>larynx</a:t>
            </a:r>
            <a:endParaRPr lang="en-US" dirty="0">
              <a:latin typeface="Times New Roman" pitchFamily="18" charset="0"/>
              <a:cs typeface="Times New Roman" pitchFamily="18" charset="0"/>
            </a:endParaRPr>
          </a:p>
        </p:txBody>
      </p:sp>
      <p:sp>
        <p:nvSpPr>
          <p:cNvPr id="3" name="TextBox 2"/>
          <p:cNvSpPr txBox="1"/>
          <p:nvPr/>
        </p:nvSpPr>
        <p:spPr>
          <a:xfrm rot="18701910">
            <a:off x="330899" y="3403370"/>
            <a:ext cx="1640001"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smtClean="0">
                <a:latin typeface="Times New Roman" pitchFamily="18" charset="0"/>
                <a:cs typeface="Times New Roman" pitchFamily="18" charset="0"/>
              </a:rPr>
              <a:t>IMPORTANAT</a:t>
            </a:r>
            <a:endParaRPr lang="en-US" dirty="0">
              <a:latin typeface="Times New Roman" pitchFamily="18" charset="0"/>
              <a:cs typeface="Times New Roman" pitchFamily="18" charset="0"/>
            </a:endParaRPr>
          </a:p>
        </p:txBody>
      </p:sp>
      <p:sp>
        <p:nvSpPr>
          <p:cNvPr id="4" name="Rectangle 3"/>
          <p:cNvSpPr/>
          <p:nvPr/>
        </p:nvSpPr>
        <p:spPr>
          <a:xfrm>
            <a:off x="2339752" y="2636912"/>
            <a:ext cx="4572000" cy="369332"/>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r>
              <a:rPr lang="en-US" dirty="0" smtClean="0">
                <a:latin typeface="Times New Roman" pitchFamily="18" charset="0"/>
                <a:cs typeface="Times New Roman" pitchFamily="18" charset="0"/>
              </a:rPr>
              <a:t> has no limitation</a:t>
            </a:r>
          </a:p>
        </p:txBody>
      </p:sp>
      <p:sp>
        <p:nvSpPr>
          <p:cNvPr id="5" name="Rectangle 4"/>
          <p:cNvSpPr/>
          <p:nvPr/>
        </p:nvSpPr>
        <p:spPr>
          <a:xfrm>
            <a:off x="2771800" y="1628800"/>
            <a:ext cx="3615092"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en-US" dirty="0" smtClean="0">
                <a:latin typeface="Times New Roman" pitchFamily="18" charset="0"/>
                <a:cs typeface="Times New Roman" pitchFamily="18" charset="0"/>
              </a:rPr>
              <a:t>limits upward expansion of the gland</a:t>
            </a:r>
            <a:endParaRPr lang="en-US" dirty="0"/>
          </a:p>
        </p:txBody>
      </p:sp>
      <p:sp>
        <p:nvSpPr>
          <p:cNvPr id="6" name="TextBox 5"/>
          <p:cNvSpPr txBox="1"/>
          <p:nvPr/>
        </p:nvSpPr>
        <p:spPr>
          <a:xfrm>
            <a:off x="3203848" y="2132856"/>
            <a:ext cx="3105722"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smtClean="0">
                <a:latin typeface="Times New Roman" pitchFamily="18" charset="0"/>
                <a:cs typeface="Times New Roman" pitchFamily="18" charset="0"/>
              </a:rPr>
              <a:t>However, downward expansion</a:t>
            </a:r>
            <a:endParaRPr lang="en-US" dirty="0">
              <a:latin typeface="Times New Roman" pitchFamily="18" charset="0"/>
              <a:cs typeface="Times New Roman" pitchFamily="18" charset="0"/>
            </a:endParaRPr>
          </a:p>
        </p:txBody>
      </p:sp>
      <p:sp>
        <p:nvSpPr>
          <p:cNvPr id="7" name="Rectangle 6"/>
          <p:cNvSpPr/>
          <p:nvPr/>
        </p:nvSpPr>
        <p:spPr>
          <a:xfrm>
            <a:off x="1600200" y="3573016"/>
            <a:ext cx="6858000" cy="203132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a pathologically enlarged thyroid gland </a:t>
            </a:r>
          </a:p>
          <a:p>
            <a:pPr algn="ctr"/>
            <a:r>
              <a:rPr lang="en-US" dirty="0" smtClean="0">
                <a:latin typeface="Times New Roman" pitchFamily="18" charset="0"/>
                <a:cs typeface="Times New Roman" pitchFamily="18" charset="0"/>
              </a:rPr>
              <a:t>MAY </a:t>
            </a:r>
          </a:p>
          <a:p>
            <a:pPr algn="ctr"/>
            <a:r>
              <a:rPr lang="en-US" dirty="0" smtClean="0">
                <a:latin typeface="Times New Roman" pitchFamily="18" charset="0"/>
                <a:cs typeface="Times New Roman" pitchFamily="18" charset="0"/>
              </a:rPr>
              <a:t>extend downward</a:t>
            </a:r>
          </a:p>
          <a:p>
            <a:pPr algn="ctr"/>
            <a:r>
              <a:rPr lang="en-US" dirty="0" smtClean="0">
                <a:latin typeface="Times New Roman" pitchFamily="18" charset="0"/>
                <a:cs typeface="Times New Roman" pitchFamily="18" charset="0"/>
              </a:rPr>
              <a:t>behind the sternum. </a:t>
            </a:r>
          </a:p>
          <a:p>
            <a:pPr algn="ctr"/>
            <a:r>
              <a:rPr lang="en-US" sz="3600" dirty="0" smtClean="0">
                <a:latin typeface="Times New Roman" pitchFamily="18" charset="0"/>
                <a:cs typeface="Times New Roman" pitchFamily="18" charset="0"/>
              </a:rPr>
              <a:t>A </a:t>
            </a:r>
            <a:r>
              <a:rPr lang="en-US" sz="3600" dirty="0" err="1" smtClean="0">
                <a:latin typeface="Times New Roman" pitchFamily="18" charset="0"/>
                <a:cs typeface="Times New Roman" pitchFamily="18" charset="0"/>
              </a:rPr>
              <a:t>retrosternal</a:t>
            </a:r>
            <a:r>
              <a:rPr lang="en-US" sz="3600" dirty="0" smtClean="0">
                <a:latin typeface="Times New Roman" pitchFamily="18" charset="0"/>
                <a:cs typeface="Times New Roman" pitchFamily="18" charset="0"/>
              </a:rPr>
              <a:t> goiter</a:t>
            </a:r>
          </a:p>
          <a:p>
            <a:pPr algn="ct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8" name="TextBox 7"/>
          <p:cNvSpPr txBox="1"/>
          <p:nvPr/>
        </p:nvSpPr>
        <p:spPr>
          <a:xfrm>
            <a:off x="3836869" y="3140968"/>
            <a:ext cx="1167179"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smtClean="0">
                <a:latin typeface="Times New Roman" pitchFamily="18" charset="0"/>
                <a:cs typeface="Times New Roman" pitchFamily="18" charset="0"/>
              </a:rPr>
              <a:t>Therefore:</a:t>
            </a:r>
            <a:endParaRPr lang="en-US" dirty="0">
              <a:latin typeface="Times New Roman" pitchFamily="18" charset="0"/>
              <a:cs typeface="Times New Roman" pitchFamily="18" charset="0"/>
            </a:endParaRPr>
          </a:p>
        </p:txBody>
      </p:sp>
      <p:sp>
        <p:nvSpPr>
          <p:cNvPr id="9" name="Down Arrow 8"/>
          <p:cNvSpPr/>
          <p:nvPr/>
        </p:nvSpPr>
        <p:spPr>
          <a:xfrm>
            <a:off x="4283968" y="1412776"/>
            <a:ext cx="484632" cy="288032"/>
          </a:xfrm>
          <a:prstGeom prst="down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1233718">
            <a:off x="2286000" y="2382562"/>
            <a:ext cx="4572000" cy="2092881"/>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r>
              <a:rPr lang="en-US" dirty="0" smtClean="0">
                <a:latin typeface="Times New Roman" pitchFamily="18" charset="0"/>
                <a:cs typeface="Times New Roman" pitchFamily="18" charset="0"/>
              </a:rPr>
              <a:t>any </a:t>
            </a:r>
            <a:r>
              <a:rPr lang="en-US" dirty="0">
                <a:latin typeface="Times New Roman" pitchFamily="18" charset="0"/>
                <a:cs typeface="Times New Roman" pitchFamily="18" charset="0"/>
              </a:rPr>
              <a:t>abnormal enlargement of the thyroid </a:t>
            </a:r>
            <a:r>
              <a:rPr lang="en-US" dirty="0" smtClean="0">
                <a:latin typeface="Times New Roman" pitchFamily="18" charset="0"/>
                <a:cs typeface="Times New Roman" pitchFamily="18" charset="0"/>
              </a:rPr>
              <a:t>gland</a:t>
            </a:r>
            <a:endParaRPr lang="en-US" dirty="0">
              <a:latin typeface="Times New Roman" pitchFamily="18" charset="0"/>
              <a:cs typeface="Times New Roman" pitchFamily="18" charset="0"/>
            </a:endParaRPr>
          </a:p>
          <a:p>
            <a:pPr algn="ctr"/>
            <a:r>
              <a:rPr lang="en-US" dirty="0">
                <a:latin typeface="Times New Roman" pitchFamily="18" charset="0"/>
                <a:cs typeface="Times New Roman" pitchFamily="18" charset="0"/>
              </a:rPr>
              <a:t> can compress the</a:t>
            </a:r>
          </a:p>
          <a:p>
            <a:pPr algn="ctr"/>
            <a:r>
              <a:rPr lang="en-US" dirty="0">
                <a:latin typeface="Times New Roman" pitchFamily="18" charset="0"/>
                <a:cs typeface="Times New Roman" pitchFamily="18" charset="0"/>
              </a:rPr>
              <a:t>trachea and cause dangerous </a:t>
            </a:r>
            <a:r>
              <a:rPr lang="en-US" sz="4000" dirty="0">
                <a:latin typeface="Times New Roman" pitchFamily="18" charset="0"/>
                <a:cs typeface="Times New Roman" pitchFamily="18" charset="0"/>
              </a:rPr>
              <a:t>dyspnea</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it </a:t>
            </a:r>
            <a:r>
              <a:rPr lang="en-US" dirty="0">
                <a:latin typeface="Times New Roman" pitchFamily="18" charset="0"/>
                <a:cs typeface="Times New Roman" pitchFamily="18" charset="0"/>
              </a:rPr>
              <a:t>can also cause severe</a:t>
            </a:r>
          </a:p>
          <a:p>
            <a:pPr algn="ctr"/>
            <a:r>
              <a:rPr lang="en-US" dirty="0">
                <a:latin typeface="Times New Roman" pitchFamily="18" charset="0"/>
                <a:cs typeface="Times New Roman" pitchFamily="18" charset="0"/>
              </a:rPr>
              <a:t>venous compression.</a:t>
            </a:r>
            <a:endParaRPr lang="en-US" dirty="0"/>
          </a:p>
        </p:txBody>
      </p:sp>
    </p:spTree>
    <p:extLst>
      <p:ext uri="{BB962C8B-B14F-4D97-AF65-F5344CB8AC3E}">
        <p14:creationId xmlns:p14="http://schemas.microsoft.com/office/powerpoint/2010/main" val="1935185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0"/>
            <a:ext cx="6553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rot="16485818">
            <a:off x="-1557138" y="2767281"/>
            <a:ext cx="5857694" cy="1323439"/>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US" sz="8000" dirty="0">
                <a:latin typeface="Times New Roman" pitchFamily="18" charset="0"/>
                <a:cs typeface="Times New Roman" pitchFamily="18" charset="0"/>
              </a:rPr>
              <a:t>Blood </a:t>
            </a:r>
            <a:r>
              <a:rPr lang="en-US" sz="8000" dirty="0" smtClean="0">
                <a:latin typeface="Times New Roman" pitchFamily="18" charset="0"/>
                <a:cs typeface="Times New Roman" pitchFamily="18" charset="0"/>
              </a:rPr>
              <a:t>Supply</a:t>
            </a:r>
            <a:endParaRPr lang="en-US" sz="8000" dirty="0">
              <a:latin typeface="Times New Roman" pitchFamily="18" charset="0"/>
              <a:cs typeface="Times New Roman" pitchFamily="18" charset="0"/>
            </a:endParaRPr>
          </a:p>
        </p:txBody>
      </p:sp>
    </p:spTree>
    <p:extLst>
      <p:ext uri="{BB962C8B-B14F-4D97-AF65-F5344CB8AC3E}">
        <p14:creationId xmlns:p14="http://schemas.microsoft.com/office/powerpoint/2010/main" val="2438881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2564</TotalTime>
  <Words>1907</Words>
  <Application>Microsoft Office PowerPoint</Application>
  <PresentationFormat>On-screen Show (4:3)</PresentationFormat>
  <Paragraphs>203</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Dr.Amjad</cp:lastModifiedBy>
  <cp:revision>134</cp:revision>
  <dcterms:created xsi:type="dcterms:W3CDTF">2013-03-22T10:07:35Z</dcterms:created>
  <dcterms:modified xsi:type="dcterms:W3CDTF">2017-06-13T19:28:50Z</dcterms:modified>
</cp:coreProperties>
</file>