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36"/>
  </p:handoutMasterIdLst>
  <p:sldIdLst>
    <p:sldId id="256" r:id="rId2"/>
    <p:sldId id="257" r:id="rId3"/>
    <p:sldId id="259" r:id="rId4"/>
    <p:sldId id="260" r:id="rId5"/>
    <p:sldId id="261" r:id="rId6"/>
    <p:sldId id="263" r:id="rId7"/>
    <p:sldId id="262" r:id="rId8"/>
    <p:sldId id="264" r:id="rId9"/>
    <p:sldId id="282" r:id="rId10"/>
    <p:sldId id="266" r:id="rId11"/>
    <p:sldId id="267" r:id="rId12"/>
    <p:sldId id="279" r:id="rId13"/>
    <p:sldId id="269" r:id="rId14"/>
    <p:sldId id="270" r:id="rId15"/>
    <p:sldId id="268" r:id="rId16"/>
    <p:sldId id="281" r:id="rId17"/>
    <p:sldId id="271" r:id="rId18"/>
    <p:sldId id="284" r:id="rId19"/>
    <p:sldId id="272" r:id="rId20"/>
    <p:sldId id="273" r:id="rId21"/>
    <p:sldId id="274" r:id="rId22"/>
    <p:sldId id="276" r:id="rId23"/>
    <p:sldId id="285" r:id="rId24"/>
    <p:sldId id="277" r:id="rId25"/>
    <p:sldId id="283" r:id="rId26"/>
    <p:sldId id="275" r:id="rId27"/>
    <p:sldId id="292" r:id="rId28"/>
    <p:sldId id="280" r:id="rId29"/>
    <p:sldId id="291" r:id="rId30"/>
    <p:sldId id="287" r:id="rId31"/>
    <p:sldId id="286" r:id="rId32"/>
    <p:sldId id="288" r:id="rId33"/>
    <p:sldId id="289" r:id="rId34"/>
    <p:sldId id="290" r:id="rId35"/>
  </p:sldIdLst>
  <p:sldSz cx="12192000" cy="6858000"/>
  <p:notesSz cx="6888163" cy="960755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81" autoAdjust="0"/>
    <p:restoredTop sz="94660"/>
  </p:normalViewPr>
  <p:slideViewPr>
    <p:cSldViewPr snapToGrid="0">
      <p:cViewPr>
        <p:scale>
          <a:sx n="100" d="100"/>
          <a:sy n="100" d="100"/>
        </p:scale>
        <p:origin x="-174"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03292" y="0"/>
            <a:ext cx="2984871" cy="482046"/>
          </a:xfrm>
          <a:prstGeom prst="rect">
            <a:avLst/>
          </a:prstGeom>
        </p:spPr>
        <p:txBody>
          <a:bodyPr vert="horz" lIns="94256" tIns="47128" rIns="94256" bIns="47128" rtlCol="1"/>
          <a:lstStyle>
            <a:lvl1pPr algn="r">
              <a:defRPr sz="1200"/>
            </a:lvl1pPr>
          </a:lstStyle>
          <a:p>
            <a:endParaRPr lang="ar-JO"/>
          </a:p>
        </p:txBody>
      </p:sp>
      <p:sp>
        <p:nvSpPr>
          <p:cNvPr id="3" name="Date Placeholder 2"/>
          <p:cNvSpPr>
            <a:spLocks noGrp="1"/>
          </p:cNvSpPr>
          <p:nvPr>
            <p:ph type="dt" sz="quarter" idx="1"/>
          </p:nvPr>
        </p:nvSpPr>
        <p:spPr>
          <a:xfrm>
            <a:off x="1595" y="0"/>
            <a:ext cx="2984871" cy="482046"/>
          </a:xfrm>
          <a:prstGeom prst="rect">
            <a:avLst/>
          </a:prstGeom>
        </p:spPr>
        <p:txBody>
          <a:bodyPr vert="horz" lIns="94256" tIns="47128" rIns="94256" bIns="47128" rtlCol="1"/>
          <a:lstStyle>
            <a:lvl1pPr algn="l">
              <a:defRPr sz="1200"/>
            </a:lvl1pPr>
          </a:lstStyle>
          <a:p>
            <a:fld id="{796BEA2E-036B-42A4-86EF-5BC54D513241}" type="datetimeFigureOut">
              <a:rPr lang="ar-JO" smtClean="0"/>
              <a:t>13/09/1438</a:t>
            </a:fld>
            <a:endParaRPr lang="ar-JO"/>
          </a:p>
        </p:txBody>
      </p:sp>
      <p:sp>
        <p:nvSpPr>
          <p:cNvPr id="4" name="Footer Placeholder 3"/>
          <p:cNvSpPr>
            <a:spLocks noGrp="1"/>
          </p:cNvSpPr>
          <p:nvPr>
            <p:ph type="ftr" sz="quarter" idx="2"/>
          </p:nvPr>
        </p:nvSpPr>
        <p:spPr>
          <a:xfrm>
            <a:off x="3903292" y="9125506"/>
            <a:ext cx="2984871" cy="482045"/>
          </a:xfrm>
          <a:prstGeom prst="rect">
            <a:avLst/>
          </a:prstGeom>
        </p:spPr>
        <p:txBody>
          <a:bodyPr vert="horz" lIns="94256" tIns="47128" rIns="94256" bIns="47128" rtlCol="1" anchor="b"/>
          <a:lstStyle>
            <a:lvl1pPr algn="r">
              <a:defRPr sz="1200"/>
            </a:lvl1pPr>
          </a:lstStyle>
          <a:p>
            <a:endParaRPr lang="ar-JO"/>
          </a:p>
        </p:txBody>
      </p:sp>
      <p:sp>
        <p:nvSpPr>
          <p:cNvPr id="5" name="Slide Number Placeholder 4"/>
          <p:cNvSpPr>
            <a:spLocks noGrp="1"/>
          </p:cNvSpPr>
          <p:nvPr>
            <p:ph type="sldNum" sz="quarter" idx="3"/>
          </p:nvPr>
        </p:nvSpPr>
        <p:spPr>
          <a:xfrm>
            <a:off x="1595" y="9125506"/>
            <a:ext cx="2984871" cy="482045"/>
          </a:xfrm>
          <a:prstGeom prst="rect">
            <a:avLst/>
          </a:prstGeom>
        </p:spPr>
        <p:txBody>
          <a:bodyPr vert="horz" lIns="94256" tIns="47128" rIns="94256" bIns="47128" rtlCol="1" anchor="b"/>
          <a:lstStyle>
            <a:lvl1pPr algn="l">
              <a:defRPr sz="1200"/>
            </a:lvl1pPr>
          </a:lstStyle>
          <a:p>
            <a:fld id="{45D95917-0A27-4000-81D9-06E33B2BD2AF}" type="slidenum">
              <a:rPr lang="ar-JO" smtClean="0"/>
              <a:t>‹#›</a:t>
            </a:fld>
            <a:endParaRPr lang="ar-JO"/>
          </a:p>
        </p:txBody>
      </p:sp>
    </p:spTree>
    <p:extLst>
      <p:ext uri="{BB962C8B-B14F-4D97-AF65-F5344CB8AC3E}">
        <p14:creationId xmlns:p14="http://schemas.microsoft.com/office/powerpoint/2010/main" val="15615276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J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38690C18-5987-4C3E-80D5-A2F3CC0C1DCD}" type="datetimeFigureOut">
              <a:rPr lang="ar-JO" smtClean="0"/>
              <a:t>13/09/1438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254299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8690C18-5987-4C3E-80D5-A2F3CC0C1DCD}" type="datetimeFigureOut">
              <a:rPr lang="ar-JO" smtClean="0"/>
              <a:t>13/09/1438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29913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8690C18-5987-4C3E-80D5-A2F3CC0C1DCD}" type="datetimeFigureOut">
              <a:rPr lang="ar-JO" smtClean="0"/>
              <a:t>13/09/1438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157581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38690C18-5987-4C3E-80D5-A2F3CC0C1DCD}" type="datetimeFigureOut">
              <a:rPr lang="ar-JO" smtClean="0"/>
              <a:t>13/09/1438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178063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J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690C18-5987-4C3E-80D5-A2F3CC0C1DCD}" type="datetimeFigureOut">
              <a:rPr lang="ar-JO" smtClean="0"/>
              <a:t>13/09/1438</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3953763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38690C18-5987-4C3E-80D5-A2F3CC0C1DCD}" type="datetimeFigureOut">
              <a:rPr lang="ar-JO" smtClean="0"/>
              <a:t>13/09/1438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1474829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J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38690C18-5987-4C3E-80D5-A2F3CC0C1DCD}" type="datetimeFigureOut">
              <a:rPr lang="ar-JO" smtClean="0"/>
              <a:t>13/09/1438</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155314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38690C18-5987-4C3E-80D5-A2F3CC0C1DCD}" type="datetimeFigureOut">
              <a:rPr lang="ar-JO" smtClean="0"/>
              <a:t>13/09/1438</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226361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0C18-5987-4C3E-80D5-A2F3CC0C1DCD}" type="datetimeFigureOut">
              <a:rPr lang="ar-JO" smtClean="0"/>
              <a:t>13/09/1438</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4229445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90C18-5987-4C3E-80D5-A2F3CC0C1DCD}" type="datetimeFigureOut">
              <a:rPr lang="ar-JO" smtClean="0"/>
              <a:t>13/09/1438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1435209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J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90C18-5987-4C3E-80D5-A2F3CC0C1DCD}" type="datetimeFigureOut">
              <a:rPr lang="ar-JO" smtClean="0"/>
              <a:t>13/09/1438</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B7D98A9E-5A42-42B1-BB25-A64B9A198BCA}" type="slidenum">
              <a:rPr lang="ar-JO" smtClean="0"/>
              <a:t>‹#›</a:t>
            </a:fld>
            <a:endParaRPr lang="ar-JO"/>
          </a:p>
        </p:txBody>
      </p:sp>
    </p:spTree>
    <p:extLst>
      <p:ext uri="{BB962C8B-B14F-4D97-AF65-F5344CB8AC3E}">
        <p14:creationId xmlns:p14="http://schemas.microsoft.com/office/powerpoint/2010/main" val="2993560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690C18-5987-4C3E-80D5-A2F3CC0C1DCD}" type="datetimeFigureOut">
              <a:rPr lang="ar-JO" smtClean="0"/>
              <a:t>13/09/1438</a:t>
            </a:fld>
            <a:endParaRPr lang="ar-J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7D98A9E-5A42-42B1-BB25-A64B9A198BCA}" type="slidenum">
              <a:rPr lang="ar-JO" smtClean="0"/>
              <a:t>‹#›</a:t>
            </a:fld>
            <a:endParaRPr lang="ar-JO"/>
          </a:p>
        </p:txBody>
      </p:sp>
    </p:spTree>
    <p:extLst>
      <p:ext uri="{BB962C8B-B14F-4D97-AF65-F5344CB8AC3E}">
        <p14:creationId xmlns:p14="http://schemas.microsoft.com/office/powerpoint/2010/main" val="2598452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lenntech.com/water-pollution-faq.htm#ixzz4YsRxooRS" TargetMode="External"/><Relationship Id="rId7" Type="http://schemas.openxmlformats.org/officeDocument/2006/relationships/hyperlink" Target="http://www.emro.who.int/images/stories/syria/documents/Syria_crisis_SitRep_WHO_18_01_Oct.pdf" TargetMode="External"/><Relationship Id="rId2" Type="http://schemas.openxmlformats.org/officeDocument/2006/relationships/hyperlink" Target="http://www.explainthatstuff.com/waterpollution.html" TargetMode="External"/><Relationship Id="rId1" Type="http://schemas.openxmlformats.org/officeDocument/2006/relationships/slideLayout" Target="../slideLayouts/slideLayout2.xml"/><Relationship Id="rId6" Type="http://schemas.openxmlformats.org/officeDocument/2006/relationships/hyperlink" Target="https://www.cdc.gov/mmwr/preview/mmwrhtml/mm6431a2.htm" TargetMode="External"/><Relationship Id="rId5" Type="http://schemas.openxmlformats.org/officeDocument/2006/relationships/hyperlink" Target="http://www.theworldcounts.com/counters/interesting_water_facts/dirty_water_disease" TargetMode="External"/><Relationship Id="rId4" Type="http://schemas.openxmlformats.org/officeDocument/2006/relationships/hyperlink" Target="http://www.conserve-energy-future.com/sources-and-causes-of-water-pollution.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96483" y="1528070"/>
            <a:ext cx="6083121" cy="1261884"/>
          </a:xfrm>
          <a:prstGeom prst="rect">
            <a:avLst/>
          </a:prstGeom>
        </p:spPr>
        <p:txBody>
          <a:bodyPr wrap="square">
            <a:spAutoFit/>
          </a:bodyPr>
          <a:lstStyle/>
          <a:p>
            <a:pPr algn="ctr"/>
            <a:r>
              <a:rPr lang="en-US" dirty="0">
                <a:solidFill>
                  <a:schemeClr val="tx1">
                    <a:lumMod val="50000"/>
                    <a:lumOff val="50000"/>
                  </a:schemeClr>
                </a:solidFill>
              </a:rPr>
              <a:t> </a:t>
            </a:r>
            <a:br>
              <a:rPr lang="en-US" dirty="0">
                <a:solidFill>
                  <a:schemeClr val="tx1">
                    <a:lumMod val="50000"/>
                    <a:lumOff val="50000"/>
                  </a:schemeClr>
                </a:solidFill>
              </a:rPr>
            </a:br>
            <a:r>
              <a:rPr lang="en-US" dirty="0">
                <a:solidFill>
                  <a:schemeClr val="tx1">
                    <a:lumMod val="50000"/>
                    <a:lumOff val="50000"/>
                  </a:schemeClr>
                </a:solidFill>
              </a:rPr>
              <a:t/>
            </a:r>
            <a:br>
              <a:rPr lang="en-US" dirty="0">
                <a:solidFill>
                  <a:schemeClr val="tx1">
                    <a:lumMod val="50000"/>
                    <a:lumOff val="50000"/>
                  </a:schemeClr>
                </a:solidFill>
              </a:rPr>
            </a:br>
            <a:r>
              <a:rPr lang="en-US" sz="2000" dirty="0"/>
              <a:t>University of Jordan- faculty of medicine</a:t>
            </a:r>
            <a:br>
              <a:rPr lang="en-US" sz="2000" dirty="0"/>
            </a:br>
            <a:r>
              <a:rPr lang="en-US" sz="2000" dirty="0"/>
              <a:t>Department of Family Community &amp; Medicine</a:t>
            </a:r>
            <a:endParaRPr lang="ar-JO" sz="2000" dirty="0"/>
          </a:p>
        </p:txBody>
      </p:sp>
      <p:pic>
        <p:nvPicPr>
          <p:cNvPr id="7" name="Picture 2" descr="Image result for university of jordan"/>
          <p:cNvPicPr>
            <a:picLocks noChangeAspect="1" noChangeArrowheads="1"/>
          </p:cNvPicPr>
          <p:nvPr/>
        </p:nvPicPr>
        <p:blipFill>
          <a:blip r:embed="rId2" cstate="print"/>
          <a:srcRect/>
          <a:stretch>
            <a:fillRect/>
          </a:stretch>
        </p:blipFill>
        <p:spPr bwMode="auto">
          <a:xfrm>
            <a:off x="5469228" y="567179"/>
            <a:ext cx="914400" cy="1162373"/>
          </a:xfrm>
          <a:prstGeom prst="rect">
            <a:avLst/>
          </a:prstGeom>
          <a:noFill/>
        </p:spPr>
      </p:pic>
      <p:sp>
        <p:nvSpPr>
          <p:cNvPr id="8" name="TextBox 7"/>
          <p:cNvSpPr txBox="1"/>
          <p:nvPr/>
        </p:nvSpPr>
        <p:spPr>
          <a:xfrm>
            <a:off x="3567448" y="3593206"/>
            <a:ext cx="4997003" cy="707886"/>
          </a:xfrm>
          <a:prstGeom prst="rect">
            <a:avLst/>
          </a:prstGeom>
          <a:noFill/>
        </p:spPr>
        <p:txBody>
          <a:bodyPr wrap="square" rtlCol="1">
            <a:spAutoFit/>
          </a:bodyPr>
          <a:lstStyle/>
          <a:p>
            <a:pPr algn="ctr" rtl="0"/>
            <a:r>
              <a:rPr lang="en-US" sz="4000" b="1" dirty="0" smtClean="0"/>
              <a:t>Water Pollution</a:t>
            </a:r>
            <a:endParaRPr lang="ar-JO" sz="4000" b="1" dirty="0"/>
          </a:p>
        </p:txBody>
      </p:sp>
      <p:sp>
        <p:nvSpPr>
          <p:cNvPr id="9" name="TextBox 8"/>
          <p:cNvSpPr txBox="1"/>
          <p:nvPr/>
        </p:nvSpPr>
        <p:spPr>
          <a:xfrm>
            <a:off x="4056845" y="5061397"/>
            <a:ext cx="3528811" cy="400110"/>
          </a:xfrm>
          <a:prstGeom prst="rect">
            <a:avLst/>
          </a:prstGeom>
          <a:noFill/>
        </p:spPr>
        <p:txBody>
          <a:bodyPr wrap="square" rtlCol="1">
            <a:spAutoFit/>
          </a:bodyPr>
          <a:lstStyle/>
          <a:p>
            <a:pPr algn="ctr" rtl="0"/>
            <a:r>
              <a:rPr lang="en-US" sz="2000" smtClean="0"/>
              <a:t>Dr. </a:t>
            </a:r>
            <a:r>
              <a:rPr lang="en-US" sz="2000" dirty="0" err="1" smtClean="0"/>
              <a:t>Madi</a:t>
            </a:r>
            <a:r>
              <a:rPr lang="en-US" sz="2000" dirty="0" smtClean="0"/>
              <a:t> </a:t>
            </a:r>
            <a:r>
              <a:rPr lang="en-US" sz="2000" dirty="0" err="1" smtClean="0"/>
              <a:t>Jaghbir</a:t>
            </a:r>
            <a:endParaRPr lang="ar-JO" sz="2000" dirty="0"/>
          </a:p>
        </p:txBody>
      </p:sp>
    </p:spTree>
    <p:extLst>
      <p:ext uri="{BB962C8B-B14F-4D97-AF65-F5344CB8AC3E}">
        <p14:creationId xmlns:p14="http://schemas.microsoft.com/office/powerpoint/2010/main" val="829839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127" y="991673"/>
            <a:ext cx="10516673" cy="5185290"/>
          </a:xfrm>
        </p:spPr>
        <p:txBody>
          <a:bodyPr>
            <a:normAutofit fontScale="62500" lnSpcReduction="20000"/>
          </a:bodyPr>
          <a:lstStyle/>
          <a:p>
            <a:pPr marL="0" indent="0" algn="l" rtl="0">
              <a:buNone/>
            </a:pPr>
            <a:r>
              <a:rPr lang="en-US" sz="4500" b="1" dirty="0" smtClean="0"/>
              <a:t> Sewage</a:t>
            </a:r>
            <a:endParaRPr lang="en-US" sz="4500" dirty="0"/>
          </a:p>
          <a:p>
            <a:pPr algn="l" rtl="0"/>
            <a:r>
              <a:rPr lang="en-US" sz="4200" dirty="0"/>
              <a:t>With billions of people on the planet, disposing of sewage waste is a major problem. According to </a:t>
            </a:r>
            <a:r>
              <a:rPr lang="en-US" sz="4200" b="1" dirty="0"/>
              <a:t>2013 </a:t>
            </a:r>
            <a:r>
              <a:rPr lang="en-US" sz="4200" b="1" dirty="0" smtClean="0"/>
              <a:t>figures </a:t>
            </a:r>
            <a:r>
              <a:rPr lang="en-US" sz="4200" dirty="0" smtClean="0"/>
              <a:t>from </a:t>
            </a:r>
            <a:r>
              <a:rPr lang="en-US" sz="4200" dirty="0"/>
              <a:t>the World Health Organization, some 780 million people (11 percent of the world's population) don't have access to safe drinking water, while 2.5 billion (40 percent of the world's population) don't have proper sanitation (hygienic toilet facilities</a:t>
            </a:r>
            <a:r>
              <a:rPr lang="en-US" sz="4200" dirty="0" smtClean="0"/>
              <a:t>);</a:t>
            </a:r>
          </a:p>
          <a:p>
            <a:pPr algn="l" rtl="0"/>
            <a:r>
              <a:rPr lang="en-US" sz="4200" dirty="0" smtClean="0"/>
              <a:t> Although </a:t>
            </a:r>
            <a:r>
              <a:rPr lang="en-US" sz="4200" dirty="0"/>
              <a:t>there have been great improvements in securing access to clean water, relatively little progress has been made on improving global sanitation in the last decade. </a:t>
            </a:r>
            <a:endParaRPr lang="en-US" sz="4200" dirty="0" smtClean="0"/>
          </a:p>
          <a:p>
            <a:pPr algn="l" rtl="0"/>
            <a:r>
              <a:rPr lang="en-US" sz="4200" dirty="0" smtClean="0"/>
              <a:t>Sewage </a:t>
            </a:r>
            <a:r>
              <a:rPr lang="en-US" sz="4200" dirty="0"/>
              <a:t>disposal affects people's immediate environments and leads to water-related illnesses such as diarrhea that kills 760,000 children under five each year. </a:t>
            </a:r>
            <a:endParaRPr lang="en-US" sz="4200" u="sng" dirty="0"/>
          </a:p>
          <a:p>
            <a:pPr algn="l" rtl="0"/>
            <a:r>
              <a:rPr lang="en-US" sz="4200" dirty="0" smtClean="0"/>
              <a:t>(Back </a:t>
            </a:r>
            <a:r>
              <a:rPr lang="en-US" sz="4200" dirty="0"/>
              <a:t>in 2002, the World Health Organization </a:t>
            </a:r>
            <a:r>
              <a:rPr lang="en-US" sz="4200" u="sng" dirty="0" smtClean="0"/>
              <a:t>estimated</a:t>
            </a:r>
            <a:r>
              <a:rPr lang="en-US" sz="4200" u="sng" dirty="0"/>
              <a:t> </a:t>
            </a:r>
            <a:r>
              <a:rPr lang="en-US" sz="4200" dirty="0" smtClean="0"/>
              <a:t>that </a:t>
            </a:r>
            <a:r>
              <a:rPr lang="en-US" sz="4200" dirty="0"/>
              <a:t>water-related diseases could kill as many as 135 million people by 2020.) </a:t>
            </a:r>
            <a:endParaRPr lang="en-US" sz="4200" dirty="0" smtClean="0"/>
          </a:p>
          <a:p>
            <a:endParaRPr lang="ar-JO" dirty="0"/>
          </a:p>
        </p:txBody>
      </p:sp>
    </p:spTree>
    <p:extLst>
      <p:ext uri="{BB962C8B-B14F-4D97-AF65-F5344CB8AC3E}">
        <p14:creationId xmlns:p14="http://schemas.microsoft.com/office/powerpoint/2010/main" val="3867907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695459"/>
            <a:ext cx="10555310" cy="5481504"/>
          </a:xfrm>
        </p:spPr>
        <p:txBody>
          <a:bodyPr>
            <a:normAutofit/>
          </a:bodyPr>
          <a:lstStyle/>
          <a:p>
            <a:pPr algn="l" rtl="0"/>
            <a:r>
              <a:rPr lang="en-US" sz="2600" dirty="0" smtClean="0"/>
              <a:t>In developed countries, most people have </a:t>
            </a:r>
            <a:r>
              <a:rPr lang="en-US" sz="2600" b="1" dirty="0" smtClean="0"/>
              <a:t>flush toilets</a:t>
            </a:r>
            <a:r>
              <a:rPr lang="en-US" sz="2600" dirty="0" smtClean="0"/>
              <a:t> that take sewage waste quickly and hygienically away from their homes.</a:t>
            </a:r>
          </a:p>
          <a:p>
            <a:pPr algn="l" rtl="0"/>
            <a:r>
              <a:rPr lang="en-US" sz="2600" dirty="0" smtClean="0"/>
              <a:t>Yet the problem of sewage disposal does not end there. When you flush the toilet, the waste has to go somewhere and, even after it leaves the sewage treatment works, there is still waste to dispose of. </a:t>
            </a:r>
          </a:p>
          <a:p>
            <a:pPr algn="l" rtl="0"/>
            <a:r>
              <a:rPr lang="en-US" sz="2600" dirty="0" smtClean="0"/>
              <a:t>Sometimes sewage waste is pumped untreated into the sea. Until the early 1990s, around 5 million tons of sewage was dumped by barge from New York City each year. </a:t>
            </a:r>
            <a:r>
              <a:rPr lang="en-US" sz="2600" u="sng" dirty="0" smtClean="0"/>
              <a:t>[</a:t>
            </a:r>
            <a:r>
              <a:rPr lang="en-US" sz="2600" dirty="0" smtClean="0"/>
              <a:t> According to 2002 figures from the UK government's Department for the Environment, Food, and Rural Affairs (DEFRA), the sewers of Britain collect around 11 billion liters of waste water every day, some of it still pumped untreated into the sea through long pipes. </a:t>
            </a:r>
          </a:p>
          <a:p>
            <a:endParaRPr lang="ar-JO" dirty="0"/>
          </a:p>
        </p:txBody>
      </p:sp>
    </p:spTree>
    <p:extLst>
      <p:ext uri="{BB962C8B-B14F-4D97-AF65-F5344CB8AC3E}">
        <p14:creationId xmlns:p14="http://schemas.microsoft.com/office/powerpoint/2010/main" val="2142766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r>
              <a:rPr lang="en-US" dirty="0" smtClean="0"/>
              <a:t>The New River that crosses the border from Mexico into California once carried with it 20–25 million gallons (76–95 million liters) of raw sewage each day; a new waste water plant on the US-Mexico border, completed in 2007, substantially solved that problem. Unfortunately, even in some of the richest nations, the practice of dumping sewage into the sea continues. In early 2012, it was </a:t>
            </a:r>
            <a:r>
              <a:rPr lang="en-US" sz="3100" b="1" dirty="0" smtClean="0"/>
              <a:t>reported</a:t>
            </a:r>
            <a:r>
              <a:rPr lang="en-US" u="sng" dirty="0" smtClean="0"/>
              <a:t> </a:t>
            </a:r>
            <a:r>
              <a:rPr lang="en-US" dirty="0" smtClean="0"/>
              <a:t>that the tiny island of Guernsey (between Britain and France) has decided to continue dumping 16,000 tons of raw sewage into the sea each day.</a:t>
            </a:r>
          </a:p>
          <a:p>
            <a:pPr algn="l" rtl="0"/>
            <a:r>
              <a:rPr lang="en-US" dirty="0" smtClean="0"/>
              <a:t>In theory, sewage is a completely natural substance that should be broken down harmlessly in the environment: 90 percent of sewage is water.</a:t>
            </a:r>
          </a:p>
          <a:p>
            <a:pPr algn="l" rtl="0"/>
            <a:r>
              <a:rPr lang="en-US" dirty="0" smtClean="0"/>
              <a:t> In practice, sewage contains all kinds of other chemicals, from the pharmaceutical drugs people take to the </a:t>
            </a:r>
            <a:r>
              <a:rPr lang="en-US" sz="3100" b="1" dirty="0" smtClean="0"/>
              <a:t>paper, plastic</a:t>
            </a:r>
            <a:r>
              <a:rPr lang="en-US" dirty="0" smtClean="0"/>
              <a:t>, and other wastes they flush down their toilets. When people are sick with viruses, the sewage they produce carries those viruses into the environment. It is possible to catch illnesses such as hepatitis, typhoid, and cholera from river and sea water.</a:t>
            </a:r>
          </a:p>
          <a:p>
            <a:pPr algn="l" rtl="0"/>
            <a:endParaRPr lang="ar-JO" dirty="0"/>
          </a:p>
        </p:txBody>
      </p:sp>
    </p:spTree>
    <p:extLst>
      <p:ext uri="{BB962C8B-B14F-4D97-AF65-F5344CB8AC3E}">
        <p14:creationId xmlns:p14="http://schemas.microsoft.com/office/powerpoint/2010/main" val="46540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l" rtl="0">
              <a:buNone/>
            </a:pPr>
            <a:r>
              <a:rPr lang="en-US" b="1" dirty="0" smtClean="0"/>
              <a:t>Waste Water</a:t>
            </a:r>
          </a:p>
          <a:p>
            <a:pPr algn="l" rtl="0"/>
            <a:r>
              <a:rPr lang="en-US" sz="2600" dirty="0" smtClean="0"/>
              <a:t>Waste water </a:t>
            </a:r>
            <a:r>
              <a:rPr lang="en-US" sz="2600" dirty="0"/>
              <a:t>can originate from a combination of domestic, industrial, commercial or </a:t>
            </a:r>
            <a:r>
              <a:rPr lang="en-US" sz="2600" dirty="0" smtClean="0"/>
              <a:t>agricultural activities</a:t>
            </a:r>
            <a:r>
              <a:rPr lang="en-US" sz="2600" dirty="0"/>
              <a:t>, surface runoff or </a:t>
            </a:r>
            <a:r>
              <a:rPr lang="en-US" sz="2600" dirty="0" smtClean="0"/>
              <a:t>storm water, </a:t>
            </a:r>
            <a:r>
              <a:rPr lang="en-US" sz="2600" dirty="0"/>
              <a:t>and from </a:t>
            </a:r>
            <a:r>
              <a:rPr lang="en-US" sz="2600" dirty="0" smtClean="0"/>
              <a:t>sewer inflow </a:t>
            </a:r>
            <a:r>
              <a:rPr lang="en-US" sz="2600" dirty="0"/>
              <a:t>or </a:t>
            </a:r>
            <a:r>
              <a:rPr lang="en-US" sz="2600" dirty="0" smtClean="0"/>
              <a:t>infiltration.</a:t>
            </a:r>
          </a:p>
          <a:p>
            <a:pPr algn="l" rtl="0"/>
            <a:r>
              <a:rPr lang="en-US" sz="2600" dirty="0" smtClean="0"/>
              <a:t>Each </a:t>
            </a:r>
            <a:r>
              <a:rPr lang="en-US" sz="2600" dirty="0"/>
              <a:t>year, the world generates perhaps 5–10 billion tons of industrial waste, much of which is pumped untreated into rivers, oceans, and other waterways</a:t>
            </a:r>
            <a:r>
              <a:rPr lang="en-US" sz="2600" dirty="0" smtClean="0"/>
              <a:t>.</a:t>
            </a:r>
          </a:p>
          <a:p>
            <a:pPr algn="l" rtl="0"/>
            <a:r>
              <a:rPr lang="en-US" sz="2600" dirty="0"/>
              <a:t>In the United States alone, around 400,000 factories take clean water from rivers, and many pump polluted waters back in their place</a:t>
            </a:r>
            <a:r>
              <a:rPr lang="en-US" dirty="0"/>
              <a:t>. </a:t>
            </a:r>
            <a:endParaRPr lang="en-US" dirty="0" smtClean="0"/>
          </a:p>
          <a:p>
            <a:pPr marL="0" indent="0" algn="l" rtl="0">
              <a:buNone/>
            </a:pPr>
            <a:r>
              <a:rPr lang="en-US" dirty="0"/>
              <a:t> </a:t>
            </a:r>
            <a:endParaRPr lang="ar-JO" dirty="0"/>
          </a:p>
        </p:txBody>
      </p:sp>
    </p:spTree>
    <p:extLst>
      <p:ext uri="{BB962C8B-B14F-4D97-AF65-F5344CB8AC3E}">
        <p14:creationId xmlns:p14="http://schemas.microsoft.com/office/powerpoint/2010/main" val="3003983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l" rtl="0"/>
            <a:r>
              <a:rPr lang="en-US" dirty="0"/>
              <a:t>Factories are point sources of water pollution, but quite a lot of water is polluted by ordinary people from nonpoint sources; this is how ordinary water becomes waste water in the first place. Virtually everyone pours chemicals of one sort or another down their drains or toilets</a:t>
            </a:r>
            <a:r>
              <a:rPr lang="en-US" dirty="0" smtClean="0"/>
              <a:t>.</a:t>
            </a:r>
          </a:p>
          <a:p>
            <a:pPr algn="l" rtl="0"/>
            <a:r>
              <a:rPr lang="en-US" dirty="0" smtClean="0"/>
              <a:t>Even </a:t>
            </a:r>
            <a:r>
              <a:rPr lang="en-US" b="1" dirty="0" smtClean="0"/>
              <a:t>detergents</a:t>
            </a:r>
            <a:r>
              <a:rPr lang="en-US" dirty="0" smtClean="0"/>
              <a:t> used in </a:t>
            </a:r>
            <a:r>
              <a:rPr lang="en-US" b="1" dirty="0" smtClean="0"/>
              <a:t>washing machines</a:t>
            </a:r>
            <a:r>
              <a:rPr lang="en-US" dirty="0" smtClean="0"/>
              <a:t> and </a:t>
            </a:r>
            <a:r>
              <a:rPr lang="en-US" b="1" dirty="0" smtClean="0"/>
              <a:t>dishwashers</a:t>
            </a:r>
            <a:r>
              <a:rPr lang="en-US" dirty="0" smtClean="0"/>
              <a:t> eventually </a:t>
            </a:r>
            <a:r>
              <a:rPr lang="en-US" dirty="0"/>
              <a:t>end up in our rivers and oceans. So do the pesticides we use on our gardens. </a:t>
            </a:r>
            <a:endParaRPr lang="en-US" dirty="0" smtClean="0"/>
          </a:p>
          <a:p>
            <a:pPr algn="l" rtl="0"/>
            <a:r>
              <a:rPr lang="en-US" dirty="0"/>
              <a:t> A lot of toxic pollution also enters  waste water from highway </a:t>
            </a:r>
            <a:r>
              <a:rPr lang="en-US" b="1" dirty="0"/>
              <a:t>runoff</a:t>
            </a:r>
            <a:r>
              <a:rPr lang="en-US" dirty="0"/>
              <a:t>. Highways are typically covered with a cocktail of toxic </a:t>
            </a:r>
            <a:r>
              <a:rPr lang="en-US" dirty="0" smtClean="0"/>
              <a:t>chemicals everything </a:t>
            </a:r>
            <a:r>
              <a:rPr lang="en-US" dirty="0"/>
              <a:t>from spilled fuel and </a:t>
            </a:r>
            <a:r>
              <a:rPr lang="en-US" b="1" dirty="0" smtClean="0"/>
              <a:t>brake</a:t>
            </a:r>
            <a:r>
              <a:rPr lang="en-US" u="sng" dirty="0" smtClean="0"/>
              <a:t> </a:t>
            </a:r>
            <a:r>
              <a:rPr lang="en-US" dirty="0" smtClean="0"/>
              <a:t>fluids </a:t>
            </a:r>
            <a:r>
              <a:rPr lang="en-US" dirty="0"/>
              <a:t>to bits of worn tires (themselves made from chemical additives) and exhaust emissions. When it rains, these chemicals wash into drains and rivers. </a:t>
            </a:r>
            <a:endParaRPr lang="ar-JO" dirty="0"/>
          </a:p>
        </p:txBody>
      </p:sp>
    </p:spTree>
    <p:extLst>
      <p:ext uri="{BB962C8B-B14F-4D97-AF65-F5344CB8AC3E}">
        <p14:creationId xmlns:p14="http://schemas.microsoft.com/office/powerpoint/2010/main" val="373229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307" y="270456"/>
            <a:ext cx="10761372" cy="6272012"/>
          </a:xfrm>
        </p:spPr>
        <p:txBody>
          <a:bodyPr>
            <a:normAutofit fontScale="77500" lnSpcReduction="20000"/>
          </a:bodyPr>
          <a:lstStyle/>
          <a:p>
            <a:pPr marL="0" indent="0" algn="l" rtl="0">
              <a:buNone/>
            </a:pPr>
            <a:r>
              <a:rPr lang="en-US" sz="3600" b="1" dirty="0"/>
              <a:t>Nutrients</a:t>
            </a:r>
            <a:endParaRPr lang="en-US" sz="3600" dirty="0"/>
          </a:p>
          <a:p>
            <a:pPr algn="l" rtl="0"/>
            <a:r>
              <a:rPr lang="en-US" sz="3400" dirty="0"/>
              <a:t>Suitably treated and used in moderate quantities, sewage can be a fertilizer: it returns important nutrients to the environment, such as nitrogen and phosphorus, which plants and animals need for growth. The trouble is, sewage is often released in much greater quantities than the natural environment can cope with</a:t>
            </a:r>
            <a:r>
              <a:rPr lang="en-US" sz="3400" dirty="0" smtClean="0"/>
              <a:t>.</a:t>
            </a:r>
          </a:p>
          <a:p>
            <a:pPr algn="l" rtl="0"/>
            <a:r>
              <a:rPr lang="en-US" sz="3400" dirty="0" smtClean="0"/>
              <a:t> </a:t>
            </a:r>
            <a:r>
              <a:rPr lang="en-US" sz="3400" dirty="0"/>
              <a:t>Chemical fertilizers used by farmers also add nutrients to the soil, which drain into rivers and seas and add to the fertilizing effect of the sewage. Together, sewage and fertilizers can cause a massive increase in the growth of algae or plankton that overwhelms huge areas of oceans, lakes, or rivers. This is known as a </a:t>
            </a:r>
            <a:r>
              <a:rPr lang="en-US" sz="3400" b="1" dirty="0"/>
              <a:t>harmful algal bloom</a:t>
            </a:r>
            <a:r>
              <a:rPr lang="en-US" sz="3400" dirty="0"/>
              <a:t> (also known as an HAB or red tide, because it can turn the water red</a:t>
            </a:r>
            <a:r>
              <a:rPr lang="en-US" sz="3400" dirty="0" smtClean="0"/>
              <a:t>). </a:t>
            </a:r>
          </a:p>
          <a:p>
            <a:pPr algn="l" rtl="0"/>
            <a:r>
              <a:rPr lang="en-US" sz="3400" dirty="0" smtClean="0"/>
              <a:t>It </a:t>
            </a:r>
            <a:r>
              <a:rPr lang="en-US" sz="3400" dirty="0"/>
              <a:t>is harmful because it removes oxygen from the water that kills other forms of life, leading to what is known as a </a:t>
            </a:r>
            <a:r>
              <a:rPr lang="en-US" sz="3400" b="1" dirty="0"/>
              <a:t>dead zone</a:t>
            </a:r>
            <a:r>
              <a:rPr lang="en-US" sz="3400" dirty="0"/>
              <a:t>. </a:t>
            </a:r>
            <a:endParaRPr lang="en-US" sz="3400" dirty="0" smtClean="0"/>
          </a:p>
          <a:p>
            <a:pPr algn="l" rtl="0"/>
            <a:r>
              <a:rPr lang="en-US" sz="3400" dirty="0" smtClean="0"/>
              <a:t>The </a:t>
            </a:r>
            <a:r>
              <a:rPr lang="en-US" sz="3400" dirty="0"/>
              <a:t>Gulf of Mexico has one of the world's most spectacular dead zones. Each summer, according to studies by the </a:t>
            </a:r>
            <a:r>
              <a:rPr lang="en-US" sz="3400" b="1" dirty="0" smtClean="0"/>
              <a:t>NOAA</a:t>
            </a:r>
            <a:r>
              <a:rPr lang="en-US" sz="3400" dirty="0" smtClean="0"/>
              <a:t>, </a:t>
            </a:r>
            <a:r>
              <a:rPr lang="en-US" sz="3400" dirty="0"/>
              <a:t>it grows to an area of around 5500 square miles (14,000 square kilometers), which is about the same size as the state of Connecticut.</a:t>
            </a:r>
          </a:p>
          <a:p>
            <a:pPr algn="l" rtl="0"/>
            <a:endParaRPr lang="ar-JO" dirty="0"/>
          </a:p>
        </p:txBody>
      </p:sp>
    </p:spTree>
    <p:extLst>
      <p:ext uri="{BB962C8B-B14F-4D97-AF65-F5344CB8AC3E}">
        <p14:creationId xmlns:p14="http://schemas.microsoft.com/office/powerpoint/2010/main" val="3020620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l" rtl="0">
              <a:buNone/>
            </a:pPr>
            <a:r>
              <a:rPr lang="en-US" sz="3000" b="1" dirty="0"/>
              <a:t>E</a:t>
            </a:r>
            <a:r>
              <a:rPr lang="en-US" sz="3000" b="1" dirty="0" smtClean="0"/>
              <a:t>utrophication</a:t>
            </a:r>
            <a:r>
              <a:rPr lang="en-US" sz="3000" b="1" dirty="0"/>
              <a:t>, </a:t>
            </a:r>
            <a:r>
              <a:rPr lang="en-US" sz="3000" b="1" dirty="0" smtClean="0"/>
              <a:t>causes and dangers</a:t>
            </a:r>
          </a:p>
          <a:p>
            <a:pPr marL="0" indent="0" algn="l" rtl="0">
              <a:buNone/>
            </a:pPr>
            <a:r>
              <a:rPr lang="en-US" dirty="0" smtClean="0"/>
              <a:t>Eutrophication </a:t>
            </a:r>
            <a:r>
              <a:rPr lang="en-US" dirty="0"/>
              <a:t>means natural nutrient enrichment of streams and lakes. The enrichment is often increased by human activities, such as agriculture (manure addition). Over time, lakes then become eutrophic due to an increase in nutrients</a:t>
            </a:r>
            <a:r>
              <a:rPr lang="en-US" dirty="0" smtClean="0"/>
              <a:t>.</a:t>
            </a:r>
          </a:p>
          <a:p>
            <a:pPr algn="l" rtl="0"/>
            <a:r>
              <a:rPr lang="en-US" dirty="0"/>
              <a:t/>
            </a:r>
            <a:br>
              <a:rPr lang="en-US" dirty="0"/>
            </a:br>
            <a:r>
              <a:rPr lang="en-US" dirty="0"/>
              <a:t>Eutrophication is mainly caused by an increase in </a:t>
            </a:r>
            <a:r>
              <a:rPr lang="en-US" b="1" dirty="0"/>
              <a:t>nitrate</a:t>
            </a:r>
            <a:r>
              <a:rPr lang="en-US" dirty="0"/>
              <a:t> and </a:t>
            </a:r>
            <a:r>
              <a:rPr lang="en-US" b="1" dirty="0" smtClean="0"/>
              <a:t>phosphate</a:t>
            </a:r>
            <a:r>
              <a:rPr lang="en-US" u="sng" dirty="0" smtClean="0"/>
              <a:t> </a:t>
            </a:r>
            <a:r>
              <a:rPr lang="en-US" dirty="0" smtClean="0"/>
              <a:t>levels </a:t>
            </a:r>
            <a:r>
              <a:rPr lang="en-US" dirty="0"/>
              <a:t>and has a negative influence on water life. This is because, due to the enrichment, water plants such as algae will grow extensively. As a result the water will absorb less light and certain aerobic bacteria will become more active. These bacteria deplete oxygen levels even further, so that only anaerobic bacteria can be active. This makes life in the water impossible for fish and other organisms.</a:t>
            </a:r>
          </a:p>
          <a:p>
            <a:pPr algn="l" rtl="0"/>
            <a:endParaRPr lang="ar-JO" dirty="0"/>
          </a:p>
        </p:txBody>
      </p:sp>
    </p:spTree>
    <p:extLst>
      <p:ext uri="{BB962C8B-B14F-4D97-AF65-F5344CB8AC3E}">
        <p14:creationId xmlns:p14="http://schemas.microsoft.com/office/powerpoint/2010/main" val="299073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l" rtl="0"/>
            <a:r>
              <a:rPr lang="en-US" sz="3000" b="1" dirty="0"/>
              <a:t>Chemical </a:t>
            </a:r>
            <a:r>
              <a:rPr lang="en-US" sz="3000" b="1" dirty="0" smtClean="0"/>
              <a:t>waste</a:t>
            </a:r>
            <a:r>
              <a:rPr lang="en-US" sz="3000" dirty="0" smtClean="0"/>
              <a:t>. </a:t>
            </a:r>
          </a:p>
          <a:p>
            <a:pPr algn="l" rtl="0"/>
            <a:r>
              <a:rPr lang="en-US" dirty="0" smtClean="0"/>
              <a:t>One of the highly </a:t>
            </a:r>
            <a:r>
              <a:rPr lang="en-US" dirty="0"/>
              <a:t>toxic chemicals </a:t>
            </a:r>
            <a:r>
              <a:rPr lang="en-US" dirty="0" smtClean="0"/>
              <a:t>is </a:t>
            </a:r>
            <a:r>
              <a:rPr lang="en-US" b="1" dirty="0" smtClean="0"/>
              <a:t>polychlorinated </a:t>
            </a:r>
            <a:r>
              <a:rPr lang="en-US" b="1" dirty="0"/>
              <a:t>biphenyls (PCBs)</a:t>
            </a:r>
            <a:r>
              <a:rPr lang="en-US" dirty="0"/>
              <a:t>. They were once widely used to manufacture </a:t>
            </a:r>
            <a:r>
              <a:rPr lang="en-US" b="1" dirty="0" smtClean="0"/>
              <a:t>electronic circuit board</a:t>
            </a:r>
            <a:r>
              <a:rPr lang="en-US" dirty="0" smtClean="0"/>
              <a:t>, </a:t>
            </a:r>
            <a:r>
              <a:rPr lang="en-US" dirty="0"/>
              <a:t>but their harmful effects have now been recognized and their use is highly restricted in many countries. Nevertheless, an estimated half million tons of PCBs were discharged into the environment during the 20th century. </a:t>
            </a:r>
            <a:endParaRPr lang="en-US" u="sng" dirty="0"/>
          </a:p>
          <a:p>
            <a:pPr algn="l" rtl="0"/>
            <a:r>
              <a:rPr lang="en-US" dirty="0"/>
              <a:t> In a classic example of transboundary pollution, traces of PCBs have even been found in birds and fish in the Arctic. They were carried there through the oceans, thousands of miles from where they originally entered the environment. Although PCBs are widely banned, their effects will be felt for many decades because they last a long time in the environment without breaking down.</a:t>
            </a:r>
          </a:p>
          <a:p>
            <a:pPr algn="l" rtl="0"/>
            <a:endParaRPr lang="ar-JO" dirty="0"/>
          </a:p>
        </p:txBody>
      </p:sp>
    </p:spTree>
    <p:extLst>
      <p:ext uri="{BB962C8B-B14F-4D97-AF65-F5344CB8AC3E}">
        <p14:creationId xmlns:p14="http://schemas.microsoft.com/office/powerpoint/2010/main" val="3189844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oxic was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85115" y="476518"/>
            <a:ext cx="8298288" cy="5456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569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sz="2600" dirty="0"/>
              <a:t>Another kind of toxic pollution comes from </a:t>
            </a:r>
            <a:r>
              <a:rPr lang="en-US" sz="2600" b="1" dirty="0"/>
              <a:t>heavy metals</a:t>
            </a:r>
            <a:r>
              <a:rPr lang="en-US" sz="2600" dirty="0"/>
              <a:t>, such as </a:t>
            </a:r>
            <a:r>
              <a:rPr lang="en-US" sz="2600" b="1" dirty="0" smtClean="0"/>
              <a:t>lead</a:t>
            </a:r>
            <a:r>
              <a:rPr lang="en-US" sz="2600" dirty="0" smtClean="0"/>
              <a:t>, </a:t>
            </a:r>
            <a:r>
              <a:rPr lang="en-US" sz="2600" b="1" dirty="0"/>
              <a:t>cadmium, and mercury</a:t>
            </a:r>
            <a:r>
              <a:rPr lang="en-US" sz="2600" dirty="0"/>
              <a:t>. Lead was once commonly used in gasoline (petrol), though its use is now restricted in some countries. Mercury and cadmium are still used in</a:t>
            </a:r>
            <a:r>
              <a:rPr lang="en-US" sz="2600" dirty="0">
                <a:solidFill>
                  <a:schemeClr val="tx2"/>
                </a:solidFill>
              </a:rPr>
              <a:t> </a:t>
            </a:r>
            <a:r>
              <a:rPr lang="en-US" sz="2600" b="1" dirty="0" smtClean="0"/>
              <a:t>batteries</a:t>
            </a:r>
            <a:r>
              <a:rPr lang="en-US" sz="2600" dirty="0"/>
              <a:t> (though some brands now use other metals instead</a:t>
            </a:r>
            <a:r>
              <a:rPr lang="en-US" sz="2600" dirty="0" smtClean="0"/>
              <a:t>).</a:t>
            </a:r>
          </a:p>
          <a:p>
            <a:pPr algn="l" rtl="0"/>
            <a:r>
              <a:rPr lang="en-US" sz="2600" dirty="0" smtClean="0"/>
              <a:t> </a:t>
            </a:r>
            <a:r>
              <a:rPr lang="en-US" sz="2600" dirty="0"/>
              <a:t>Until recently, a highly toxic chemical called tributyltin (TBT) was used in paints to protect boats from the ravaging effects of the oceans. Ironically, however, TBT was gradually recognized as a pollutant: boats painted with it were doing as much damage to the oceans as the oceans were doing to the boats.</a:t>
            </a:r>
          </a:p>
          <a:p>
            <a:pPr algn="l" rtl="0"/>
            <a:endParaRPr lang="ar-JO" dirty="0"/>
          </a:p>
        </p:txBody>
      </p:sp>
    </p:spTree>
    <p:extLst>
      <p:ext uri="{BB962C8B-B14F-4D97-AF65-F5344CB8AC3E}">
        <p14:creationId xmlns:p14="http://schemas.microsoft.com/office/powerpoint/2010/main" val="3622806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dirty="0" smtClean="0"/>
              <a:t>Water Pollution</a:t>
            </a:r>
            <a:endParaRPr lang="ar-JO" sz="4000" b="1" dirty="0"/>
          </a:p>
        </p:txBody>
      </p:sp>
      <p:sp>
        <p:nvSpPr>
          <p:cNvPr id="3" name="Content Placeholder 2"/>
          <p:cNvSpPr>
            <a:spLocks noGrp="1"/>
          </p:cNvSpPr>
          <p:nvPr>
            <p:ph idx="1"/>
          </p:nvPr>
        </p:nvSpPr>
        <p:spPr/>
        <p:txBody>
          <a:bodyPr>
            <a:normAutofit fontScale="92500" lnSpcReduction="20000"/>
          </a:bodyPr>
          <a:lstStyle/>
          <a:p>
            <a:pPr algn="l" rtl="0"/>
            <a:r>
              <a:rPr lang="en-US" dirty="0"/>
              <a:t>Water pollution is any chemical, physical or biological change in the quality of water that has a harmful effect on any living thing that drinks or uses or lives (in) it. When humans drink polluted water it often has serious effects on their health. Water pollution can also make water unsuited for the desired </a:t>
            </a:r>
            <a:r>
              <a:rPr lang="en-US" dirty="0" smtClean="0"/>
              <a:t>use.</a:t>
            </a:r>
          </a:p>
          <a:p>
            <a:pPr algn="l" rtl="0"/>
            <a:r>
              <a:rPr lang="en-US" dirty="0" smtClean="0"/>
              <a:t>Water pollution almost always means that some damage has been done to an ocean, river, lake, or other water source. A 1969 United Nations report defined ocean pollution as:</a:t>
            </a:r>
          </a:p>
          <a:p>
            <a:pPr algn="l" rtl="0"/>
            <a:r>
              <a:rPr lang="en-US" dirty="0" smtClean="0"/>
              <a:t>"The introduction by man, directly or indirectly, of substances or energy into the marine environment (including estuaries) resulting in such deleterious effects as harm to living resources, hazards to human health, hindrance to marine activities, including fishing, impairment of quality for use of sea water and reduction of amenities."</a:t>
            </a:r>
            <a:r>
              <a:rPr lang="en-US" i="1" dirty="0" smtClean="0"/>
              <a:t> </a:t>
            </a:r>
            <a:endParaRPr lang="ar-JO" dirty="0"/>
          </a:p>
        </p:txBody>
      </p:sp>
    </p:spTree>
    <p:extLst>
      <p:ext uri="{BB962C8B-B14F-4D97-AF65-F5344CB8AC3E}">
        <p14:creationId xmlns:p14="http://schemas.microsoft.com/office/powerpoint/2010/main" val="1334344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sz="2600" dirty="0"/>
              <a:t>The best known example of heavy metal pollution in the oceans took place in 1938 when a Japanese factory discharged a significant amount of mercury metal into </a:t>
            </a:r>
            <a:r>
              <a:rPr lang="en-US" sz="2600" dirty="0" err="1"/>
              <a:t>Minamata</a:t>
            </a:r>
            <a:r>
              <a:rPr lang="en-US" sz="2600" dirty="0"/>
              <a:t> Bay, contaminating the fish stocks there</a:t>
            </a:r>
            <a:r>
              <a:rPr lang="en-US" sz="2600" dirty="0" smtClean="0"/>
              <a:t>.</a:t>
            </a:r>
          </a:p>
          <a:p>
            <a:pPr algn="l" rtl="0"/>
            <a:r>
              <a:rPr lang="en-US" sz="2600" dirty="0" smtClean="0"/>
              <a:t> </a:t>
            </a:r>
            <a:r>
              <a:rPr lang="en-US" sz="2600" dirty="0"/>
              <a:t>It took a decade for the problem to come to light. By that time, many local people had eaten the fish and around 2000 were poisoned. Hundreds of people were left dead or disabled</a:t>
            </a:r>
            <a:r>
              <a:rPr lang="en-US" dirty="0"/>
              <a:t>. </a:t>
            </a:r>
            <a:endParaRPr lang="ar-JO" dirty="0"/>
          </a:p>
        </p:txBody>
      </p:sp>
    </p:spTree>
    <p:extLst>
      <p:ext uri="{BB962C8B-B14F-4D97-AF65-F5344CB8AC3E}">
        <p14:creationId xmlns:p14="http://schemas.microsoft.com/office/powerpoint/2010/main" val="171381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l" rtl="0"/>
            <a:r>
              <a:rPr lang="en-US" sz="3000" b="1" dirty="0"/>
              <a:t>Radioactive waste</a:t>
            </a:r>
            <a:endParaRPr lang="en-US" sz="3000" dirty="0"/>
          </a:p>
          <a:p>
            <a:pPr algn="l" rtl="0"/>
            <a:r>
              <a:rPr lang="en-US" dirty="0"/>
              <a:t>People view radioactive waste with great alarm—and for good reason. At high enough concentrations it can kill; in lower concentrations it can cause cancers and other illnesses. The biggest sources of radioactive pollution in Europe are two factories that reprocess waste fuel from</a:t>
            </a:r>
            <a:r>
              <a:rPr lang="en-US" b="1" dirty="0"/>
              <a:t> nuclear power plants</a:t>
            </a:r>
            <a:r>
              <a:rPr lang="en-US" dirty="0"/>
              <a:t>: Sellafield on the north-west coast of Britain and Cap La Hague on the north coast of France. Both discharge radioactive waste water into the sea, which ocean currents then carry around the world. </a:t>
            </a:r>
            <a:endParaRPr lang="en-US" dirty="0" smtClean="0"/>
          </a:p>
          <a:p>
            <a:pPr algn="l" rtl="0"/>
            <a:r>
              <a:rPr lang="en-US" dirty="0" smtClean="0"/>
              <a:t>Countries </a:t>
            </a:r>
            <a:r>
              <a:rPr lang="en-US" dirty="0"/>
              <a:t>such as Norway, which lie downstream from Britain, receive significant doses of radioactive pollution from Sellafield. The Norwegian government has repeatedly complained that Sellafield has increased radiation levels along its coast by 6–10 times. Both the Irish and Norwegian governments continue to press for the plant's closure.</a:t>
            </a:r>
            <a:endParaRPr lang="ar-JO" dirty="0"/>
          </a:p>
        </p:txBody>
      </p:sp>
    </p:spTree>
    <p:extLst>
      <p:ext uri="{BB962C8B-B14F-4D97-AF65-F5344CB8AC3E}">
        <p14:creationId xmlns:p14="http://schemas.microsoft.com/office/powerpoint/2010/main" val="3513078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095" y="515155"/>
            <a:ext cx="11552349" cy="6130344"/>
          </a:xfrm>
        </p:spPr>
        <p:txBody>
          <a:bodyPr/>
          <a:lstStyle/>
          <a:p>
            <a:pPr>
              <a:buFont typeface="Wingdings" panose="05000000000000000000" pitchFamily="2" charset="2"/>
              <a:buChar char="§"/>
            </a:pPr>
            <a:endParaRPr lang="ar-JO" dirty="0"/>
          </a:p>
        </p:txBody>
      </p:sp>
      <p:sp>
        <p:nvSpPr>
          <p:cNvPr id="4" name="Rectangle 3"/>
          <p:cNvSpPr/>
          <p:nvPr/>
        </p:nvSpPr>
        <p:spPr>
          <a:xfrm>
            <a:off x="1120460" y="1107583"/>
            <a:ext cx="10779617" cy="6223050"/>
          </a:xfrm>
          <a:prstGeom prst="rect">
            <a:avLst/>
          </a:prstGeom>
        </p:spPr>
        <p:txBody>
          <a:bodyPr wrap="square">
            <a:spAutoFit/>
          </a:bodyPr>
          <a:lstStyle/>
          <a:p>
            <a:pPr algn="l" rtl="0">
              <a:lnSpc>
                <a:spcPct val="107000"/>
              </a:lnSpc>
              <a:spcAft>
                <a:spcPts val="800"/>
              </a:spcAft>
            </a:pPr>
            <a:r>
              <a:rPr lang="en-US" sz="2800" b="1" dirty="0" smtClean="0">
                <a:effectLst/>
                <a:latin typeface="Calibri" panose="020F0502020204030204" pitchFamily="34" charset="0"/>
                <a:ea typeface="Times New Roman" panose="02020603050405020304" pitchFamily="18" charset="0"/>
                <a:cs typeface="Calibri" panose="020F0502020204030204" pitchFamily="34" charset="0"/>
              </a:rPr>
              <a:t>Plastic </a:t>
            </a:r>
            <a:r>
              <a:rPr lang="en-US" sz="2800" b="1" dirty="0" smtClean="0">
                <a:solidFill>
                  <a:srgbClr val="222222"/>
                </a:solidFill>
                <a:latin typeface="Calibri" panose="020F0502020204030204" pitchFamily="34" charset="0"/>
                <a:ea typeface="Times New Roman" panose="02020603050405020304" pitchFamily="18" charset="0"/>
                <a:cs typeface="Calibri" panose="020F0502020204030204" pitchFamily="34" charset="0"/>
              </a:rPr>
              <a:t> </a:t>
            </a:r>
            <a:endParaRPr lang="en-US" sz="2400" b="1" dirty="0">
              <a:solidFill>
                <a:srgbClr val="222222"/>
              </a:solidFill>
              <a:latin typeface="Calibri" panose="020F0502020204030204" pitchFamily="34" charset="0"/>
              <a:ea typeface="Times New Roman" panose="02020603050405020304" pitchFamily="18" charset="0"/>
              <a:cs typeface="Calibri" panose="020F0502020204030204" pitchFamily="34" charset="0"/>
            </a:endParaRPr>
          </a:p>
          <a:p>
            <a:pPr marL="342900" indent="-342900" algn="l" rtl="0">
              <a:lnSpc>
                <a:spcPct val="107000"/>
              </a:lnSpc>
              <a:spcAft>
                <a:spcPts val="800"/>
              </a:spcAft>
              <a:buFont typeface="Wingdings" panose="05000000000000000000" pitchFamily="2" charset="2"/>
              <a:buChar char="§"/>
            </a:pPr>
            <a:r>
              <a:rPr lang="en-US" sz="2600" dirty="0" smtClean="0">
                <a:solidFill>
                  <a:srgbClr val="222222"/>
                </a:solidFill>
                <a:ea typeface="Times New Roman" panose="02020603050405020304" pitchFamily="18" charset="0"/>
                <a:cs typeface="Calibri" panose="020F0502020204030204" pitchFamily="34" charset="0"/>
              </a:rPr>
              <a:t> </a:t>
            </a:r>
            <a:r>
              <a:rPr lang="en-US" sz="2600" dirty="0" smtClean="0">
                <a:solidFill>
                  <a:srgbClr val="222222"/>
                </a:solidFill>
                <a:effectLst/>
                <a:ea typeface="Times New Roman" panose="02020603050405020304" pitchFamily="18" charset="0"/>
                <a:cs typeface="Calibri" panose="020F0502020204030204" pitchFamily="34" charset="0"/>
              </a:rPr>
              <a:t>the most common substance that washes up with the waves.</a:t>
            </a:r>
          </a:p>
          <a:p>
            <a:pPr marL="342900" indent="-342900" algn="l" rtl="0">
              <a:lnSpc>
                <a:spcPct val="107000"/>
              </a:lnSpc>
              <a:spcAft>
                <a:spcPts val="800"/>
              </a:spcAft>
              <a:buFont typeface="Wingdings" panose="05000000000000000000" pitchFamily="2" charset="2"/>
              <a:buChar char="§"/>
            </a:pPr>
            <a:r>
              <a:rPr lang="en-US" sz="2600" dirty="0" smtClean="0">
                <a:solidFill>
                  <a:srgbClr val="222222"/>
                </a:solidFill>
                <a:effectLst/>
                <a:ea typeface="Times New Roman" panose="02020603050405020304" pitchFamily="18" charset="0"/>
                <a:cs typeface="Calibri" panose="020F0502020204030204" pitchFamily="34" charset="0"/>
              </a:rPr>
              <a:t>plastic is one of the most common materials, used for making virtually every kind of manufactured object from clothing to automobile parts</a:t>
            </a:r>
          </a:p>
          <a:p>
            <a:pPr marL="342900" indent="-342900" algn="l" rtl="0">
              <a:lnSpc>
                <a:spcPct val="107000"/>
              </a:lnSpc>
              <a:spcAft>
                <a:spcPts val="800"/>
              </a:spcAft>
              <a:buFont typeface="Wingdings" panose="05000000000000000000" pitchFamily="2" charset="2"/>
              <a:buChar char="§"/>
            </a:pPr>
            <a:r>
              <a:rPr lang="en-US" sz="2600" dirty="0" smtClean="0">
                <a:solidFill>
                  <a:srgbClr val="222222"/>
                </a:solidFill>
                <a:effectLst/>
                <a:ea typeface="Times New Roman" panose="02020603050405020304" pitchFamily="18" charset="0"/>
                <a:cs typeface="Calibri" panose="020F0502020204030204" pitchFamily="34" charset="0"/>
              </a:rPr>
              <a:t> plastic is light and floats easily so it can travel enormous distances across the oceans </a:t>
            </a:r>
          </a:p>
          <a:p>
            <a:pPr marL="342900" indent="-342900" algn="l" rtl="0">
              <a:lnSpc>
                <a:spcPct val="107000"/>
              </a:lnSpc>
              <a:spcAft>
                <a:spcPts val="800"/>
              </a:spcAft>
              <a:buFont typeface="Wingdings" panose="05000000000000000000" pitchFamily="2" charset="2"/>
              <a:buChar char="§"/>
            </a:pPr>
            <a:r>
              <a:rPr lang="en-US" sz="2600" dirty="0" smtClean="0">
                <a:solidFill>
                  <a:srgbClr val="222222"/>
                </a:solidFill>
                <a:effectLst/>
                <a:ea typeface="Times New Roman" panose="02020603050405020304" pitchFamily="18" charset="0"/>
                <a:cs typeface="Calibri" panose="020F0502020204030204" pitchFamily="34" charset="0"/>
              </a:rPr>
              <a:t>most plastics are not biodegradable (they do not break down naturally in the environment), which means that things like plastic bottle tops can survive in the marine environment for a long time. (A plastic bottle can survive an estimated 450 years in the ocean and plastic fishing line can last up to 600 years.)</a:t>
            </a:r>
          </a:p>
          <a:p>
            <a:pPr marL="342900" indent="-342900" algn="l" rtl="0">
              <a:lnSpc>
                <a:spcPct val="107000"/>
              </a:lnSpc>
              <a:spcAft>
                <a:spcPts val="800"/>
              </a:spcAft>
              <a:buFont typeface="Wingdings" panose="05000000000000000000" pitchFamily="2" charset="2"/>
              <a:buChar char="§"/>
            </a:pPr>
            <a:endParaRPr lang="en-US" sz="24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lnSpc>
                <a:spcPct val="107000"/>
              </a:lnSpc>
              <a:spcAft>
                <a:spcPts val="800"/>
              </a:spcAft>
              <a:buFont typeface="Wingdings" panose="05000000000000000000" pitchFamily="2" charset="2"/>
              <a:buChar char="§"/>
            </a:pPr>
            <a:endParaRPr lang="en-US" sz="2400" dirty="0" smtClean="0">
              <a:solidFill>
                <a:srgbClr val="222222"/>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9114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plastic was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67437" y="631064"/>
            <a:ext cx="8718997" cy="535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4395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sz="2600" dirty="0"/>
              <a:t>While plastics are not toxic in quite the same way as poisonous chemicals, they nevertheless present a major hazard to seabirds, fish, and other marine creatures. For example, plastic fishing lines and other debris can strangle or choke fish. (This is sometimes called </a:t>
            </a:r>
            <a:r>
              <a:rPr lang="en-US" sz="2600" b="1" dirty="0"/>
              <a:t>ghost fishing</a:t>
            </a:r>
            <a:r>
              <a:rPr lang="en-US" sz="2600" dirty="0"/>
              <a:t>.) </a:t>
            </a:r>
            <a:endParaRPr lang="en-US" sz="2600" dirty="0" smtClean="0"/>
          </a:p>
          <a:p>
            <a:pPr algn="l" rtl="0"/>
            <a:r>
              <a:rPr lang="en-US" sz="2600" dirty="0"/>
              <a:t>About half of all the world's seabird species are known to have eaten plastic residues. In one study of 450 shearwaters in the North Pacific, over 80 percent of the birds were found to contain plastic residues in their stomachs</a:t>
            </a:r>
            <a:r>
              <a:rPr lang="en-US" dirty="0"/>
              <a:t>. </a:t>
            </a:r>
            <a:endParaRPr lang="ar-JO" dirty="0"/>
          </a:p>
        </p:txBody>
      </p:sp>
    </p:spTree>
    <p:extLst>
      <p:ext uri="{BB962C8B-B14F-4D97-AF65-F5344CB8AC3E}">
        <p14:creationId xmlns:p14="http://schemas.microsoft.com/office/powerpoint/2010/main" val="211868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ioolwate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62896" y="193183"/>
            <a:ext cx="6774287" cy="6078828"/>
          </a:xfrm>
          <a:prstGeom prst="rect">
            <a:avLst/>
          </a:prstGeom>
          <a:noFill/>
          <a:ln>
            <a:noFill/>
          </a:ln>
        </p:spPr>
      </p:pic>
    </p:spTree>
    <p:extLst>
      <p:ext uri="{BB962C8B-B14F-4D97-AF65-F5344CB8AC3E}">
        <p14:creationId xmlns:p14="http://schemas.microsoft.com/office/powerpoint/2010/main" val="1085402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528034"/>
            <a:ext cx="10787130" cy="6156101"/>
          </a:xfrm>
        </p:spPr>
        <p:txBody>
          <a:bodyPr>
            <a:normAutofit fontScale="55000" lnSpcReduction="20000"/>
          </a:bodyPr>
          <a:lstStyle/>
          <a:p>
            <a:pPr marL="0" indent="0" algn="l" rtl="0">
              <a:buNone/>
            </a:pPr>
            <a:r>
              <a:rPr lang="en-US" sz="5100" b="1" dirty="0" smtClean="0"/>
              <a:t> Oil </a:t>
            </a:r>
            <a:r>
              <a:rPr lang="en-US" sz="5100" b="1" dirty="0"/>
              <a:t>pollution</a:t>
            </a:r>
          </a:p>
          <a:p>
            <a:pPr algn="l" rtl="0"/>
            <a:r>
              <a:rPr lang="en-US" sz="4700" dirty="0"/>
              <a:t>When we think of ocean pollution, huge black oil slicks often spring to mind, yet these spectacular accidents represent only a tiny fraction of all the pollution entering our oceans. Even considering oil by itself, tanker spills are not as significant as they might </a:t>
            </a:r>
            <a:r>
              <a:rPr lang="en-US" sz="4700" dirty="0" smtClean="0"/>
              <a:t>seem</a:t>
            </a:r>
          </a:p>
          <a:p>
            <a:pPr algn="l" rtl="0"/>
            <a:r>
              <a:rPr lang="en-US" sz="4700" dirty="0" smtClean="0"/>
              <a:t> </a:t>
            </a:r>
            <a:r>
              <a:rPr lang="en-US" sz="4700" dirty="0"/>
              <a:t>only 12 percent of the oil that enters the oceans comes from tanker accidents; over 70 percent of oil pollution at sea comes from routine shipping and from the oil people pour down drains on land. </a:t>
            </a:r>
            <a:r>
              <a:rPr lang="en-US" sz="4700" dirty="0" smtClean="0"/>
              <a:t>However</a:t>
            </a:r>
            <a:r>
              <a:rPr lang="en-US" sz="4700" dirty="0"/>
              <a:t>, what makes tanker spills so destructive is the sheer quantity of oil they release </a:t>
            </a:r>
            <a:r>
              <a:rPr lang="en-US" sz="4700" i="1" dirty="0"/>
              <a:t>at once</a:t>
            </a:r>
            <a:r>
              <a:rPr lang="en-US" sz="4700" dirty="0"/>
              <a:t> — in other words, the concentration of oil they produce in one very localized part of the marine environment. </a:t>
            </a:r>
            <a:endParaRPr lang="en-US" sz="4700" dirty="0" smtClean="0"/>
          </a:p>
          <a:p>
            <a:pPr algn="l" rtl="0"/>
            <a:r>
              <a:rPr lang="en-US" sz="4700" dirty="0" smtClean="0"/>
              <a:t>The </a:t>
            </a:r>
            <a:r>
              <a:rPr lang="en-US" sz="4700" dirty="0"/>
              <a:t>biggest oil spill in recent years (and the biggest ever spill in US waters) occurred when the tanker </a:t>
            </a:r>
            <a:r>
              <a:rPr lang="en-US" sz="4700" i="1" dirty="0"/>
              <a:t>Exxon Valdez</a:t>
            </a:r>
            <a:r>
              <a:rPr lang="en-US" sz="4700" dirty="0"/>
              <a:t> broke up in Prince William Sound in Alaska in 1989. Around 12 million gallons (44 million liters) of oil were released into the pristine wilderness—enough to fill your living room 800 times over! Estimates of the marine animals killed in the spill vary from approximately 1000 sea otters and 34,000 birds to as many as 2800 sea otters and 250,000 sea birds. Several billion salmon and herring eggs are also believed to have been destroyed.</a:t>
            </a:r>
            <a:r>
              <a:rPr lang="en-US" sz="5900" dirty="0"/>
              <a:t> </a:t>
            </a:r>
            <a:endParaRPr lang="ar-JO" sz="5900" dirty="0"/>
          </a:p>
        </p:txBody>
      </p:sp>
    </p:spTree>
    <p:extLst>
      <p:ext uri="{BB962C8B-B14F-4D97-AF65-F5344CB8AC3E}">
        <p14:creationId xmlns:p14="http://schemas.microsoft.com/office/powerpoint/2010/main" val="54332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t>Atmospheric deposition </a:t>
            </a:r>
            <a:r>
              <a:rPr lang="en-US" dirty="0"/>
              <a:t>is the pollution of water bodies caused by air pollution. Each time the air is polluted with </a:t>
            </a:r>
            <a:r>
              <a:rPr lang="en-US" b="1" dirty="0" err="1"/>
              <a:t>sulphur</a:t>
            </a:r>
            <a:r>
              <a:rPr lang="en-US" b="1" dirty="0"/>
              <a:t> dioxide </a:t>
            </a:r>
            <a:r>
              <a:rPr lang="en-US" dirty="0"/>
              <a:t>and </a:t>
            </a:r>
            <a:r>
              <a:rPr lang="en-US" b="1" dirty="0"/>
              <a:t>nitrogen oxide</a:t>
            </a:r>
            <a:r>
              <a:rPr lang="en-US" dirty="0"/>
              <a:t>, they mix with water particles in the air and form a toxic substance. This falls as acid rain to the ground and gets washed into water bodies. The result is that water bodies also get contaminated and this affects animals and water organisms.</a:t>
            </a:r>
            <a:endParaRPr lang="ar-JO" dirty="0"/>
          </a:p>
        </p:txBody>
      </p:sp>
    </p:spTree>
    <p:extLst>
      <p:ext uri="{BB962C8B-B14F-4D97-AF65-F5344CB8AC3E}">
        <p14:creationId xmlns:p14="http://schemas.microsoft.com/office/powerpoint/2010/main" val="2017105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0" y="1173464"/>
            <a:ext cx="11887200" cy="1304322"/>
          </a:xfrm>
        </p:spPr>
        <p:txBody>
          <a:bodyPr>
            <a:normAutofit/>
          </a:bodyPr>
          <a:lstStyle/>
          <a:p>
            <a:pPr algn="l"/>
            <a:r>
              <a:rPr lang="en-US" sz="2800" b="1" dirty="0">
                <a:latin typeface="+mn-lt"/>
              </a:rPr>
              <a:t>What is heat pollution, what causes it and what are the dangers</a:t>
            </a:r>
            <a:r>
              <a:rPr lang="en-US" sz="2800" b="1" dirty="0"/>
              <a:t>?</a:t>
            </a:r>
            <a:r>
              <a:rPr lang="en-US" dirty="0"/>
              <a:t/>
            </a:r>
            <a:br>
              <a:rPr lang="en-US" dirty="0"/>
            </a:br>
            <a:endParaRPr lang="ar-JO" dirty="0"/>
          </a:p>
        </p:txBody>
      </p:sp>
      <p:sp>
        <p:nvSpPr>
          <p:cNvPr id="3" name="Content Placeholder 2"/>
          <p:cNvSpPr>
            <a:spLocks noGrp="1"/>
          </p:cNvSpPr>
          <p:nvPr>
            <p:ph idx="1"/>
          </p:nvPr>
        </p:nvSpPr>
        <p:spPr/>
        <p:txBody>
          <a:bodyPr>
            <a:normAutofit fontScale="92500" lnSpcReduction="20000"/>
          </a:bodyPr>
          <a:lstStyle/>
          <a:p>
            <a:pPr algn="l" rtl="0"/>
            <a:r>
              <a:rPr lang="en-US" dirty="0" smtClean="0"/>
              <a:t>In </a:t>
            </a:r>
            <a:r>
              <a:rPr lang="en-US" dirty="0"/>
              <a:t>most manufacturing processes a lot of heat originates that must be released into the environment, because it is waste heat</a:t>
            </a:r>
            <a:r>
              <a:rPr lang="en-US" dirty="0" smtClean="0"/>
              <a:t>.</a:t>
            </a:r>
          </a:p>
          <a:p>
            <a:pPr algn="l" rtl="0"/>
            <a:r>
              <a:rPr lang="en-US" dirty="0" smtClean="0"/>
              <a:t> </a:t>
            </a:r>
            <a:r>
              <a:rPr lang="en-US" dirty="0"/>
              <a:t>The cheapest way to do this is to withdraw nearby surface water, pass it through the plant, and return the heated water to the body of surface water. </a:t>
            </a:r>
            <a:endParaRPr lang="en-US" dirty="0" smtClean="0"/>
          </a:p>
          <a:p>
            <a:pPr algn="l" rtl="0"/>
            <a:r>
              <a:rPr lang="en-US" dirty="0" smtClean="0"/>
              <a:t>The </a:t>
            </a:r>
            <a:r>
              <a:rPr lang="en-US" dirty="0"/>
              <a:t>heat that is released in the water has negative effects on all life in the receiving surface water. This is the kind of pollution that is commonly known as heat pollution or thermal pollution</a:t>
            </a:r>
            <a:r>
              <a:rPr lang="en-US" dirty="0" smtClean="0"/>
              <a:t>.</a:t>
            </a:r>
          </a:p>
          <a:p>
            <a:pPr algn="l" rtl="0"/>
            <a:r>
              <a:rPr lang="en-US" dirty="0"/>
              <a:t/>
            </a:r>
            <a:br>
              <a:rPr lang="en-US" dirty="0"/>
            </a:br>
            <a:r>
              <a:rPr lang="en-US" dirty="0" smtClean="0"/>
              <a:t> The </a:t>
            </a:r>
            <a:r>
              <a:rPr lang="en-US" dirty="0"/>
              <a:t>warmer water decreases the solubility of oxygen in the water and it also causes water organisms to breathe faster. Many water organisms will then die from oxygen shortages, or they become more susceptible to diseases.</a:t>
            </a:r>
          </a:p>
          <a:p>
            <a:pPr algn="l" rtl="0"/>
            <a:endParaRPr lang="ar-JO" dirty="0"/>
          </a:p>
        </p:txBody>
      </p:sp>
    </p:spTree>
    <p:extLst>
      <p:ext uri="{BB962C8B-B14F-4D97-AF65-F5344CB8AC3E}">
        <p14:creationId xmlns:p14="http://schemas.microsoft.com/office/powerpoint/2010/main" val="2795813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smtClean="0"/>
              <a:t>  </a:t>
            </a:r>
            <a:r>
              <a:rPr lang="en-US" sz="4000" b="1" dirty="0" smtClean="0">
                <a:latin typeface="+mn-lt"/>
              </a:rPr>
              <a:t>Facts </a:t>
            </a:r>
            <a:r>
              <a:rPr lang="en-US" sz="4000" b="1" dirty="0">
                <a:latin typeface="+mn-lt"/>
              </a:rPr>
              <a:t>about deaths from dirty water</a:t>
            </a:r>
            <a:br>
              <a:rPr lang="en-US" sz="4000" b="1" dirty="0">
                <a:latin typeface="+mn-lt"/>
              </a:rPr>
            </a:br>
            <a:endParaRPr lang="ar-JO" sz="4000" b="1" dirty="0">
              <a:latin typeface="+mn-lt"/>
            </a:endParaRPr>
          </a:p>
        </p:txBody>
      </p:sp>
      <p:sp>
        <p:nvSpPr>
          <p:cNvPr id="3" name="Content Placeholder 2"/>
          <p:cNvSpPr>
            <a:spLocks noGrp="1"/>
          </p:cNvSpPr>
          <p:nvPr>
            <p:ph idx="1"/>
          </p:nvPr>
        </p:nvSpPr>
        <p:spPr/>
        <p:txBody>
          <a:bodyPr/>
          <a:lstStyle/>
          <a:p>
            <a:pPr marL="0" indent="0" algn="l" rtl="0">
              <a:buNone/>
            </a:pPr>
            <a:r>
              <a:rPr lang="en-US" b="1" dirty="0"/>
              <a:t>Dirty water is </a:t>
            </a:r>
            <a:r>
              <a:rPr lang="en-US" b="1" dirty="0" smtClean="0"/>
              <a:t>dangerous</a:t>
            </a:r>
            <a:endParaRPr lang="en-US" dirty="0" smtClean="0"/>
          </a:p>
          <a:p>
            <a:pPr algn="l" rtl="0"/>
            <a:r>
              <a:rPr lang="en-US" sz="2600" dirty="0" smtClean="0"/>
              <a:t>Every </a:t>
            </a:r>
            <a:r>
              <a:rPr lang="en-US" sz="2600" dirty="0"/>
              <a:t>year 3,575,000 people die from water related diseases. This is equivalent to a jumbo jet crashing every hour. Most of these people are children (2.2 million</a:t>
            </a:r>
            <a:r>
              <a:rPr lang="en-US" sz="2600" dirty="0" smtClean="0"/>
              <a:t>).</a:t>
            </a:r>
          </a:p>
          <a:p>
            <a:pPr marL="0" indent="0" algn="l" rtl="0">
              <a:buNone/>
            </a:pPr>
            <a:endParaRPr lang="en-US" sz="2600" dirty="0" smtClean="0"/>
          </a:p>
          <a:p>
            <a:pPr algn="l" rtl="0"/>
            <a:r>
              <a:rPr lang="en-US" sz="2600" dirty="0" smtClean="0"/>
              <a:t>Unclean </a:t>
            </a:r>
            <a:r>
              <a:rPr lang="en-US" sz="2600" dirty="0"/>
              <a:t>water and poor sanitation have claimed more lives over the past 100 years than any other cause. The water-crisis claims more lives through disease than any war through guns</a:t>
            </a:r>
          </a:p>
          <a:p>
            <a:pPr algn="l" rtl="0"/>
            <a:endParaRPr lang="ar-JO" dirty="0"/>
          </a:p>
        </p:txBody>
      </p:sp>
    </p:spTree>
    <p:extLst>
      <p:ext uri="{BB962C8B-B14F-4D97-AF65-F5344CB8AC3E}">
        <p14:creationId xmlns:p14="http://schemas.microsoft.com/office/powerpoint/2010/main" val="1558378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smtClean="0"/>
              <a:t>Size of the problem</a:t>
            </a:r>
            <a:endParaRPr lang="ar-JO" sz="4000" b="1" dirty="0"/>
          </a:p>
        </p:txBody>
      </p:sp>
      <p:sp>
        <p:nvSpPr>
          <p:cNvPr id="3" name="Content Placeholder 2"/>
          <p:cNvSpPr>
            <a:spLocks noGrp="1"/>
          </p:cNvSpPr>
          <p:nvPr>
            <p:ph idx="1"/>
          </p:nvPr>
        </p:nvSpPr>
        <p:spPr/>
        <p:txBody>
          <a:bodyPr>
            <a:normAutofit/>
          </a:bodyPr>
          <a:lstStyle/>
          <a:p>
            <a:pPr algn="l" rtl="0"/>
            <a:r>
              <a:rPr lang="en-US" dirty="0" smtClean="0"/>
              <a:t>According </a:t>
            </a:r>
            <a:r>
              <a:rPr lang="en-US" dirty="0"/>
              <a:t>to the environmental campaign organization WWF: "Pollution from toxic chemicals threatens life on this planet. Every ocean and every continent, from the tropics to the once-pristine polar regions, is contaminated</a:t>
            </a:r>
            <a:r>
              <a:rPr lang="en-US" dirty="0" smtClean="0"/>
              <a:t>.“</a:t>
            </a:r>
          </a:p>
          <a:p>
            <a:pPr algn="l" rtl="0"/>
            <a:r>
              <a:rPr lang="en-US" dirty="0"/>
              <a:t>water pollution is all about </a:t>
            </a:r>
            <a:r>
              <a:rPr lang="en-US" i="1" dirty="0"/>
              <a:t>quantities</a:t>
            </a:r>
            <a:r>
              <a:rPr lang="en-US" dirty="0"/>
              <a:t>: how much of a polluting substance is released and how big a volume of water it is released into. A small quantity of a toxic chemical may have little impact if it is spilled into the ocean from a ship. But the same amount of the same chemical can have a much bigger impact pumped into a lake or river, where there is less clean water to disperse it.</a:t>
            </a:r>
          </a:p>
          <a:p>
            <a:pPr marL="0" indent="0" algn="l" rtl="0">
              <a:buNone/>
            </a:pPr>
            <a:endParaRPr lang="en-US" dirty="0"/>
          </a:p>
          <a:p>
            <a:pPr algn="l" rtl="0"/>
            <a:endParaRPr lang="en-US" dirty="0"/>
          </a:p>
          <a:p>
            <a:pPr algn="l" rtl="0"/>
            <a:endParaRPr lang="ar-JO" dirty="0"/>
          </a:p>
        </p:txBody>
      </p:sp>
    </p:spTree>
    <p:extLst>
      <p:ext uri="{BB962C8B-B14F-4D97-AF65-F5344CB8AC3E}">
        <p14:creationId xmlns:p14="http://schemas.microsoft.com/office/powerpoint/2010/main" val="719583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459" y="399245"/>
            <a:ext cx="10959921" cy="5777718"/>
          </a:xfrm>
        </p:spPr>
        <p:txBody>
          <a:bodyPr>
            <a:normAutofit fontScale="92500" lnSpcReduction="20000"/>
          </a:bodyPr>
          <a:lstStyle/>
          <a:p>
            <a:pPr marL="0" indent="0" algn="l" rtl="0">
              <a:buNone/>
            </a:pPr>
            <a:r>
              <a:rPr lang="en-US" b="1" dirty="0"/>
              <a:t>Surveillance for Waterborne Disease Outbreaks Associated with Drinking Water — United States, 2011–2012</a:t>
            </a:r>
          </a:p>
          <a:p>
            <a:pPr algn="l" rtl="0"/>
            <a:endParaRPr lang="en-US" dirty="0" smtClean="0"/>
          </a:p>
          <a:p>
            <a:pPr algn="l" rtl="0"/>
            <a:r>
              <a:rPr lang="en-US" dirty="0" smtClean="0"/>
              <a:t>This </a:t>
            </a:r>
            <a:r>
              <a:rPr lang="en-US" dirty="0"/>
              <a:t>report provides information on drinking water– </a:t>
            </a:r>
            <a:r>
              <a:rPr lang="en-US" dirty="0" smtClean="0"/>
              <a:t>associated </a:t>
            </a:r>
            <a:r>
              <a:rPr lang="en-US" dirty="0"/>
              <a:t>waterborne disease outbreaks in which the first illness occurred in 2011 or </a:t>
            </a:r>
            <a:r>
              <a:rPr lang="en-US" dirty="0" smtClean="0"/>
              <a:t>2012 </a:t>
            </a:r>
            <a:r>
              <a:rPr lang="en-US" dirty="0"/>
              <a:t>(http://www.cdc.gov/ </a:t>
            </a:r>
            <a:r>
              <a:rPr lang="en-US" dirty="0" err="1" smtClean="0"/>
              <a:t>healthywater</a:t>
            </a:r>
            <a:r>
              <a:rPr lang="en-US" dirty="0" smtClean="0"/>
              <a:t>/surveillance/drinking-surveillance-reports.html</a:t>
            </a:r>
          </a:p>
          <a:p>
            <a:pPr algn="l" rtl="0"/>
            <a:r>
              <a:rPr lang="en-US" dirty="0" smtClean="0"/>
              <a:t> </a:t>
            </a:r>
            <a:r>
              <a:rPr lang="en-US" dirty="0"/>
              <a:t>For an event to be defined as a waterborne disease outbreak, two or more persons must be linked epidemiologically by time, location of water exposure, and case illness characteristics; and the epidemiologic evidence must implicate water as the probable source of illness</a:t>
            </a:r>
            <a:r>
              <a:rPr lang="en-US" dirty="0" smtClean="0"/>
              <a:t>.</a:t>
            </a:r>
          </a:p>
          <a:p>
            <a:pPr algn="l" rtl="0"/>
            <a:r>
              <a:rPr lang="en-US" dirty="0" smtClean="0"/>
              <a:t> </a:t>
            </a:r>
            <a:r>
              <a:rPr lang="en-US" dirty="0"/>
              <a:t>Data submitted for each outbreak include 1) the number of cases, hospitalizations, and deaths; 2) the etiologic agent (confirmed or suspected); 3) the implicated water system; 4) contributing factors in the outbreak; and 5) the setting of exposure</a:t>
            </a:r>
            <a:r>
              <a:rPr lang="en-US" dirty="0" smtClean="0"/>
              <a:t>.</a:t>
            </a:r>
          </a:p>
          <a:p>
            <a:pPr algn="l" rtl="0"/>
            <a:r>
              <a:rPr lang="en-US" dirty="0"/>
              <a:t>Abbreviations: AGI = acute gastrointestinal illness; ARI = acute respiratory illness;</a:t>
            </a:r>
            <a:endParaRPr lang="ar-JO" dirty="0"/>
          </a:p>
        </p:txBody>
      </p:sp>
    </p:spTree>
    <p:extLst>
      <p:ext uri="{BB962C8B-B14F-4D97-AF65-F5344CB8AC3E}">
        <p14:creationId xmlns:p14="http://schemas.microsoft.com/office/powerpoint/2010/main" val="4066620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19143" t="13491" r="20901" b="5246"/>
          <a:stretch/>
        </p:blipFill>
        <p:spPr bwMode="auto">
          <a:xfrm>
            <a:off x="1159099" y="90152"/>
            <a:ext cx="10328856" cy="676784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074811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9854" y="888642"/>
            <a:ext cx="10593946" cy="5288321"/>
          </a:xfrm>
        </p:spPr>
        <p:txBody>
          <a:bodyPr>
            <a:normAutofit/>
          </a:bodyPr>
          <a:lstStyle/>
          <a:p>
            <a:pPr marL="0" indent="0" algn="l" rtl="0" fontAlgn="base">
              <a:buNone/>
            </a:pPr>
            <a:r>
              <a:rPr lang="en-US" b="1" dirty="0" smtClean="0"/>
              <a:t>                      Waterborne disease outbreaks in the Middle East     </a:t>
            </a:r>
            <a:endParaRPr lang="en-US" b="1" dirty="0"/>
          </a:p>
          <a:p>
            <a:pPr algn="l" rtl="0" fontAlgn="base"/>
            <a:endParaRPr lang="en-US" sz="2600" dirty="0" smtClean="0"/>
          </a:p>
          <a:p>
            <a:pPr algn="l" rtl="0" fontAlgn="base"/>
            <a:r>
              <a:rPr lang="en-US" sz="2600" dirty="0" smtClean="0"/>
              <a:t>An outbreak of cholera in Yemen December 15, 2016</a:t>
            </a:r>
          </a:p>
          <a:p>
            <a:pPr algn="l" rtl="0" fontAlgn="base"/>
            <a:r>
              <a:rPr lang="en-US" sz="2600" dirty="0"/>
              <a:t>The United Nations says only 45 per cent of health facilities are functional and two-thirds of the population has no access to safe drinking water or </a:t>
            </a:r>
            <a:r>
              <a:rPr lang="en-US" sz="2600" dirty="0" smtClean="0"/>
              <a:t>sanitation</a:t>
            </a:r>
          </a:p>
          <a:p>
            <a:pPr algn="l" rtl="0" fontAlgn="base"/>
            <a:r>
              <a:rPr lang="en-US" sz="2600" dirty="0"/>
              <a:t>Waterborne diseases, especially typhoid and cholera, remain of concern in Lebanon, aggravated by the suboptimal water and sanitation conditions, particularly in the informal tented settlements</a:t>
            </a:r>
            <a:r>
              <a:rPr lang="en-US" sz="2600" dirty="0" smtClean="0"/>
              <a:t>.(10 </a:t>
            </a:r>
            <a:r>
              <a:rPr lang="en-US" sz="2600" dirty="0"/>
              <a:t>September </a:t>
            </a:r>
            <a:r>
              <a:rPr lang="en-US" sz="2600" dirty="0" smtClean="0"/>
              <a:t>2013 as reported by the WHO)</a:t>
            </a:r>
          </a:p>
          <a:p>
            <a:pPr marL="0" indent="0" algn="l" rtl="0" fontAlgn="base">
              <a:buNone/>
            </a:pPr>
            <a:endParaRPr lang="en-US" dirty="0"/>
          </a:p>
          <a:p>
            <a:pPr algn="l" rtl="0" fontAlgn="base"/>
            <a:endParaRPr lang="en-US" dirty="0"/>
          </a:p>
          <a:p>
            <a:pPr algn="l" rtl="0"/>
            <a:endParaRPr lang="ar-JO" dirty="0"/>
          </a:p>
        </p:txBody>
      </p:sp>
    </p:spTree>
    <p:extLst>
      <p:ext uri="{BB962C8B-B14F-4D97-AF65-F5344CB8AC3E}">
        <p14:creationId xmlns:p14="http://schemas.microsoft.com/office/powerpoint/2010/main" val="1535516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2"/>
          <a:srcRect l="25316" t="12800" r="21600" b="4327"/>
          <a:stretch/>
        </p:blipFill>
        <p:spPr>
          <a:xfrm>
            <a:off x="1300765" y="373487"/>
            <a:ext cx="9723549" cy="6484513"/>
          </a:xfrm>
          <a:prstGeom prst="rect">
            <a:avLst/>
          </a:prstGeom>
        </p:spPr>
      </p:pic>
    </p:spTree>
    <p:extLst>
      <p:ext uri="{BB962C8B-B14F-4D97-AF65-F5344CB8AC3E}">
        <p14:creationId xmlns:p14="http://schemas.microsoft.com/office/powerpoint/2010/main" val="4958804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z="4000" b="1" dirty="0" smtClean="0">
                <a:latin typeface="+mn-lt"/>
              </a:rPr>
              <a:t>References</a:t>
            </a:r>
            <a:endParaRPr lang="ar-JO" b="1" dirty="0">
              <a:latin typeface="+mn-lt"/>
            </a:endParaRPr>
          </a:p>
        </p:txBody>
      </p:sp>
      <p:sp>
        <p:nvSpPr>
          <p:cNvPr id="3" name="Content Placeholder 2"/>
          <p:cNvSpPr>
            <a:spLocks noGrp="1"/>
          </p:cNvSpPr>
          <p:nvPr>
            <p:ph idx="1"/>
          </p:nvPr>
        </p:nvSpPr>
        <p:spPr/>
        <p:txBody>
          <a:bodyPr/>
          <a:lstStyle/>
          <a:p>
            <a:endParaRPr lang="ar-JO" dirty="0"/>
          </a:p>
        </p:txBody>
      </p:sp>
      <p:sp>
        <p:nvSpPr>
          <p:cNvPr id="4" name="Rectangle 3"/>
          <p:cNvSpPr/>
          <p:nvPr/>
        </p:nvSpPr>
        <p:spPr>
          <a:xfrm>
            <a:off x="838199" y="1825626"/>
            <a:ext cx="8756561" cy="4801314"/>
          </a:xfrm>
          <a:prstGeom prst="rect">
            <a:avLst/>
          </a:prstGeom>
        </p:spPr>
        <p:txBody>
          <a:bodyPr wrap="square">
            <a:spAutoFit/>
          </a:bodyPr>
          <a:lstStyle/>
          <a:p>
            <a:pPr algn="l" rtl="0"/>
            <a:r>
              <a:rPr lang="en-US" dirty="0" smtClean="0"/>
              <a:t>Jordan </a:t>
            </a:r>
            <a:r>
              <a:rPr lang="en-US" dirty="0"/>
              <a:t>Ministry of Health. Health Statistics and Indicators. Available online: http://www.moh.gov.jo/EN/ </a:t>
            </a:r>
            <a:r>
              <a:rPr lang="en-US" dirty="0" smtClean="0"/>
              <a:t>Pages/HealthStatisticsandIndicators.aspx</a:t>
            </a:r>
          </a:p>
          <a:p>
            <a:pPr algn="l" rtl="0"/>
            <a:endParaRPr lang="en-US" dirty="0" smtClean="0"/>
          </a:p>
          <a:p>
            <a:pPr algn="l" rtl="0"/>
            <a:r>
              <a:rPr lang="en-US" dirty="0">
                <a:hlinkClick r:id="rId2"/>
              </a:rPr>
              <a:t>http://</a:t>
            </a:r>
            <a:r>
              <a:rPr lang="en-US" dirty="0" smtClean="0">
                <a:hlinkClick r:id="rId2"/>
              </a:rPr>
              <a:t>www.explainthatstuff.com/waterpollution.html</a:t>
            </a:r>
            <a:endParaRPr lang="en-US" dirty="0" smtClean="0"/>
          </a:p>
          <a:p>
            <a:pPr algn="l" rtl="0"/>
            <a:endParaRPr lang="en-US" dirty="0" smtClean="0"/>
          </a:p>
          <a:p>
            <a:pPr algn="l" rtl="0"/>
            <a:r>
              <a:rPr lang="en-US" dirty="0">
                <a:hlinkClick r:id="rId3"/>
              </a:rPr>
              <a:t>http://</a:t>
            </a:r>
            <a:r>
              <a:rPr lang="en-US" dirty="0" smtClean="0">
                <a:hlinkClick r:id="rId3"/>
              </a:rPr>
              <a:t>www.lenntech.com/water-pollution-faq.htm#ixzz4YsRxooRS</a:t>
            </a:r>
            <a:endParaRPr lang="en-US" dirty="0" smtClean="0"/>
          </a:p>
          <a:p>
            <a:pPr algn="l" rtl="0"/>
            <a:endParaRPr lang="en-US" dirty="0" smtClean="0"/>
          </a:p>
          <a:p>
            <a:pPr algn="l" rtl="0"/>
            <a:r>
              <a:rPr lang="en-US" dirty="0">
                <a:hlinkClick r:id="rId4"/>
              </a:rPr>
              <a:t>http://</a:t>
            </a:r>
            <a:r>
              <a:rPr lang="en-US" dirty="0" smtClean="0">
                <a:hlinkClick r:id="rId4"/>
              </a:rPr>
              <a:t>www.conserve-energy-future.com/sources-and-causes-of-water-pollution.php</a:t>
            </a:r>
            <a:endParaRPr lang="en-US" dirty="0" smtClean="0"/>
          </a:p>
          <a:p>
            <a:pPr algn="l" rtl="0"/>
            <a:endParaRPr lang="en-US" dirty="0" smtClean="0"/>
          </a:p>
          <a:p>
            <a:pPr algn="l" rtl="0"/>
            <a:r>
              <a:rPr lang="en-US" dirty="0">
                <a:hlinkClick r:id="rId5"/>
              </a:rPr>
              <a:t>http://</a:t>
            </a:r>
            <a:r>
              <a:rPr lang="en-US" dirty="0" smtClean="0">
                <a:hlinkClick r:id="rId5"/>
              </a:rPr>
              <a:t>www.theworldcounts.com/counters/interesting_water_facts/dirty_water_disease</a:t>
            </a:r>
            <a:r>
              <a:rPr lang="en-US" dirty="0" smtClean="0"/>
              <a:t>s</a:t>
            </a:r>
          </a:p>
          <a:p>
            <a:pPr algn="l" rtl="0"/>
            <a:endParaRPr lang="en-US" dirty="0"/>
          </a:p>
          <a:p>
            <a:pPr algn="l" rtl="0"/>
            <a:r>
              <a:rPr lang="en-US" dirty="0">
                <a:hlinkClick r:id="rId6"/>
              </a:rPr>
              <a:t>https://</a:t>
            </a:r>
            <a:r>
              <a:rPr lang="en-US" dirty="0" smtClean="0">
                <a:hlinkClick r:id="rId6"/>
              </a:rPr>
              <a:t>www.cdc.gov/mmwr/preview/mmwrhtml/mm6431a2.htm</a:t>
            </a:r>
            <a:endParaRPr lang="en-US" dirty="0" smtClean="0"/>
          </a:p>
          <a:p>
            <a:pPr algn="l" rtl="0"/>
            <a:endParaRPr lang="en-US" dirty="0"/>
          </a:p>
          <a:p>
            <a:pPr algn="l" rtl="0"/>
            <a:r>
              <a:rPr lang="en-US" dirty="0">
                <a:hlinkClick r:id="rId7"/>
              </a:rPr>
              <a:t>http://</a:t>
            </a:r>
            <a:r>
              <a:rPr lang="en-US" dirty="0" smtClean="0">
                <a:hlinkClick r:id="rId7"/>
              </a:rPr>
              <a:t>www.emro.who.int/images/stories/syria/documents/Syria_crisis_SitRep_WHO_18_01_Oct.pdf</a:t>
            </a:r>
            <a:endParaRPr lang="en-US" dirty="0" smtClean="0"/>
          </a:p>
          <a:p>
            <a:pPr algn="l" rtl="0"/>
            <a:endParaRPr lang="en-US" dirty="0" smtClean="0"/>
          </a:p>
          <a:p>
            <a:pPr algn="l" rtl="0"/>
            <a:endParaRPr lang="ar-JO" dirty="0"/>
          </a:p>
        </p:txBody>
      </p:sp>
    </p:spTree>
    <p:extLst>
      <p:ext uri="{BB962C8B-B14F-4D97-AF65-F5344CB8AC3E}">
        <p14:creationId xmlns:p14="http://schemas.microsoft.com/office/powerpoint/2010/main" val="2074517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smtClean="0"/>
              <a:t>Types of Water Pollution</a:t>
            </a:r>
            <a:r>
              <a:rPr lang="en-US" sz="4000" b="1" dirty="0"/>
              <a:t/>
            </a:r>
            <a:br>
              <a:rPr lang="en-US" sz="4000" b="1" dirty="0"/>
            </a:br>
            <a:endParaRPr lang="ar-JO" sz="4000" b="1" dirty="0"/>
          </a:p>
        </p:txBody>
      </p:sp>
      <p:sp>
        <p:nvSpPr>
          <p:cNvPr id="3" name="Content Placeholder 2"/>
          <p:cNvSpPr>
            <a:spLocks noGrp="1"/>
          </p:cNvSpPr>
          <p:nvPr>
            <p:ph idx="1"/>
          </p:nvPr>
        </p:nvSpPr>
        <p:spPr/>
        <p:txBody>
          <a:bodyPr>
            <a:normAutofit fontScale="92500" lnSpcReduction="10000"/>
          </a:bodyPr>
          <a:lstStyle/>
          <a:p>
            <a:pPr algn="l" rtl="0"/>
            <a:r>
              <a:rPr lang="en-US" dirty="0"/>
              <a:t>Surface waters and groundwater are the two types of water resources that pollution affects. </a:t>
            </a:r>
            <a:endParaRPr lang="en-US" dirty="0" smtClean="0"/>
          </a:p>
          <a:p>
            <a:pPr algn="l" rtl="0"/>
            <a:r>
              <a:rPr lang="en-US" dirty="0"/>
              <a:t>The most obvious type of water pollution affects surface waters. For example, a spill from an oil tanker creates an oil slick that can affect a vast area of the ocean</a:t>
            </a:r>
            <a:r>
              <a:rPr lang="en-US" dirty="0" smtClean="0"/>
              <a:t>.</a:t>
            </a:r>
          </a:p>
          <a:p>
            <a:pPr algn="l" rtl="0"/>
            <a:r>
              <a:rPr lang="en-US" dirty="0"/>
              <a:t>Water stored underground in aquifers is known as </a:t>
            </a:r>
            <a:r>
              <a:rPr lang="en-US" b="1" dirty="0"/>
              <a:t>groundwater</a:t>
            </a:r>
            <a:r>
              <a:rPr lang="en-US" dirty="0"/>
              <a:t>. Aquifers feed our rivers and supply much of our drinking water. They too can become polluted, for example, when weed killers used in people's gardens drain into the ground. Groundwater pollution is much less obvious than surface-water pollution, but is no less of a problem</a:t>
            </a:r>
            <a:r>
              <a:rPr lang="en-US" dirty="0" smtClean="0"/>
              <a:t>.</a:t>
            </a:r>
          </a:p>
          <a:p>
            <a:pPr algn="l" rtl="0"/>
            <a:r>
              <a:rPr lang="en-US" dirty="0" smtClean="0"/>
              <a:t> </a:t>
            </a:r>
            <a:r>
              <a:rPr lang="en-US" dirty="0"/>
              <a:t>In 1996, a study in Iowa in the United States found that over half the state's groundwater wells were contaminated with weed killers</a:t>
            </a:r>
            <a:endParaRPr lang="en-US" dirty="0" smtClean="0"/>
          </a:p>
          <a:p>
            <a:pPr algn="l" rtl="0"/>
            <a:endParaRPr lang="en-US" dirty="0"/>
          </a:p>
        </p:txBody>
      </p:sp>
    </p:spTree>
    <p:extLst>
      <p:ext uri="{BB962C8B-B14F-4D97-AF65-F5344CB8AC3E}">
        <p14:creationId xmlns:p14="http://schemas.microsoft.com/office/powerpoint/2010/main" val="394534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0" y="1081825"/>
            <a:ext cx="10671220" cy="5095138"/>
          </a:xfrm>
        </p:spPr>
        <p:txBody>
          <a:bodyPr>
            <a:normAutofit fontScale="92500" lnSpcReduction="20000"/>
          </a:bodyPr>
          <a:lstStyle/>
          <a:p>
            <a:pPr marL="0" indent="0" algn="l" rtl="0">
              <a:buNone/>
            </a:pPr>
            <a:r>
              <a:rPr lang="en-US" sz="3000" dirty="0"/>
              <a:t/>
            </a:r>
            <a:br>
              <a:rPr lang="en-US" sz="3000" dirty="0"/>
            </a:br>
            <a:r>
              <a:rPr lang="en-US" sz="3000" b="1" dirty="0" smtClean="0"/>
              <a:t>Sources of water </a:t>
            </a:r>
            <a:r>
              <a:rPr lang="en-US" sz="3000" b="1" dirty="0"/>
              <a:t>pollution </a:t>
            </a:r>
            <a:endParaRPr lang="en-US" sz="3000" b="1" dirty="0" smtClean="0"/>
          </a:p>
          <a:p>
            <a:pPr marL="0" indent="0" algn="l" rtl="0">
              <a:buNone/>
            </a:pPr>
            <a:r>
              <a:rPr lang="en-US" dirty="0" smtClean="0"/>
              <a:t>Water </a:t>
            </a:r>
            <a:r>
              <a:rPr lang="en-US" dirty="0"/>
              <a:t>pollution is usually caused by human activities. Different human sources add to the pollution of water</a:t>
            </a:r>
            <a:r>
              <a:rPr lang="en-US" dirty="0" smtClean="0"/>
              <a:t>.</a:t>
            </a:r>
          </a:p>
          <a:p>
            <a:pPr algn="l" rtl="0"/>
            <a:r>
              <a:rPr lang="en-US" dirty="0" smtClean="0"/>
              <a:t> </a:t>
            </a:r>
            <a:r>
              <a:rPr lang="en-US" dirty="0"/>
              <a:t>There are two sorts of sources, point and nonpoint sources</a:t>
            </a:r>
            <a:r>
              <a:rPr lang="en-US" dirty="0" smtClean="0"/>
              <a:t>.</a:t>
            </a:r>
          </a:p>
          <a:p>
            <a:pPr algn="l" rtl="0"/>
            <a:r>
              <a:rPr lang="en-US" dirty="0" smtClean="0"/>
              <a:t> </a:t>
            </a:r>
            <a:r>
              <a:rPr lang="en-US" u="sng" dirty="0"/>
              <a:t>Point sources </a:t>
            </a:r>
            <a:r>
              <a:rPr lang="en-US" dirty="0"/>
              <a:t>discharge pollutants at specific locations through pipelines or sewers into the surface water. </a:t>
            </a:r>
            <a:r>
              <a:rPr lang="en-US" u="sng" dirty="0"/>
              <a:t>Nonpoint</a:t>
            </a:r>
            <a:r>
              <a:rPr lang="en-US" dirty="0"/>
              <a:t> sources are sources that cannot be traced to a single site of discharge.</a:t>
            </a:r>
            <a:br>
              <a:rPr lang="en-US" dirty="0"/>
            </a:br>
            <a:r>
              <a:rPr lang="en-US" dirty="0"/>
              <a:t>Examples of point sources are: factories, sewage treatment plants, underground mines, oil wells, oil tankers and agriculture.</a:t>
            </a:r>
            <a:br>
              <a:rPr lang="en-US" dirty="0"/>
            </a:br>
            <a:r>
              <a:rPr lang="en-US" dirty="0"/>
              <a:t>Examples of nonpoint sources are: acid deposition from the air, traffic, pollutants that are spread through rivers and pollutants that enter the water through groundwater.</a:t>
            </a:r>
            <a:br>
              <a:rPr lang="en-US" dirty="0"/>
            </a:br>
            <a:r>
              <a:rPr lang="en-US" dirty="0"/>
              <a:t>Nonpoint pollution is hard to control because the perpetrators cannot be traced.</a:t>
            </a:r>
          </a:p>
          <a:p>
            <a:endParaRPr lang="ar-JO" dirty="0"/>
          </a:p>
        </p:txBody>
      </p:sp>
    </p:spTree>
    <p:extLst>
      <p:ext uri="{BB962C8B-B14F-4D97-AF65-F5344CB8AC3E}">
        <p14:creationId xmlns:p14="http://schemas.microsoft.com/office/powerpoint/2010/main" val="3341040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2600" dirty="0"/>
              <a:t>When point-source pollution enters the environment, the place most affected is usually the area immediately around the source. </a:t>
            </a:r>
          </a:p>
          <a:p>
            <a:pPr algn="l" rtl="0"/>
            <a:r>
              <a:rPr lang="en-US" sz="2600" dirty="0"/>
              <a:t>Sometimes pollution that enters the environment in one place has an effect hundreds or even thousands of miles away. This is known as </a:t>
            </a:r>
            <a:r>
              <a:rPr lang="en-US" sz="2600" b="1" dirty="0"/>
              <a:t>transboundary pollution</a:t>
            </a:r>
            <a:r>
              <a:rPr lang="en-US" sz="2600" dirty="0"/>
              <a:t>. One example is the way radioactive waste travels through the oceans from nuclear reprocessing plants in England and France to nearby countries such as Ireland and Norway.</a:t>
            </a:r>
          </a:p>
          <a:p>
            <a:endParaRPr lang="ar-JO" dirty="0"/>
          </a:p>
        </p:txBody>
      </p:sp>
    </p:spTree>
    <p:extLst>
      <p:ext uri="{BB962C8B-B14F-4D97-AF65-F5344CB8AC3E}">
        <p14:creationId xmlns:p14="http://schemas.microsoft.com/office/powerpoint/2010/main" val="3293474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wo photos showing point source and nonpoint source pollution. Top: point source pollution pouring from a dredge pipe into a waterway. Bottom: Nonpoint source pollution Pollution from ships and factories polluting a waterway"/>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07595" y="759855"/>
            <a:ext cx="6207616" cy="5396246"/>
          </a:xfrm>
          <a:prstGeom prst="rect">
            <a:avLst/>
          </a:prstGeom>
          <a:noFill/>
          <a:ln>
            <a:noFill/>
          </a:ln>
        </p:spPr>
      </p:pic>
    </p:spTree>
    <p:extLst>
      <p:ext uri="{BB962C8B-B14F-4D97-AF65-F5344CB8AC3E}">
        <p14:creationId xmlns:p14="http://schemas.microsoft.com/office/powerpoint/2010/main" val="2675876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smtClean="0"/>
              <a:t>Measuring water pollution</a:t>
            </a:r>
            <a:r>
              <a:rPr lang="en-US" sz="4000" b="1" dirty="0"/>
              <a:t/>
            </a:r>
            <a:br>
              <a:rPr lang="en-US" sz="4000" b="1" dirty="0"/>
            </a:br>
            <a:endParaRPr lang="ar-JO" sz="4000" b="1" dirty="0"/>
          </a:p>
        </p:txBody>
      </p:sp>
      <p:sp>
        <p:nvSpPr>
          <p:cNvPr id="3" name="Content Placeholder 2"/>
          <p:cNvSpPr>
            <a:spLocks noGrp="1"/>
          </p:cNvSpPr>
          <p:nvPr>
            <p:ph idx="1"/>
          </p:nvPr>
        </p:nvSpPr>
        <p:spPr/>
        <p:txBody>
          <a:bodyPr>
            <a:normAutofit fontScale="92500"/>
          </a:bodyPr>
          <a:lstStyle/>
          <a:p>
            <a:pPr algn="l" rtl="0"/>
            <a:r>
              <a:rPr lang="en-US" dirty="0"/>
              <a:t>There are two main ways of measuring the quality of water</a:t>
            </a:r>
            <a:r>
              <a:rPr lang="en-US" dirty="0" smtClean="0"/>
              <a:t>.</a:t>
            </a:r>
          </a:p>
          <a:p>
            <a:pPr algn="l" rtl="0"/>
            <a:r>
              <a:rPr lang="en-US" dirty="0" smtClean="0"/>
              <a:t> </a:t>
            </a:r>
            <a:r>
              <a:rPr lang="en-US" dirty="0"/>
              <a:t>One is to take samples of the water and measure the concentrations of different chemicals that it contains. If the chemicals are dangerous or the concentrations are too great, we can regard the water as polluted. Measurements like this are known as </a:t>
            </a:r>
            <a:r>
              <a:rPr lang="en-US" b="1" dirty="0"/>
              <a:t>chemical indicators</a:t>
            </a:r>
            <a:r>
              <a:rPr lang="en-US" dirty="0"/>
              <a:t> of water quality. </a:t>
            </a:r>
            <a:endParaRPr lang="en-US" dirty="0" smtClean="0"/>
          </a:p>
          <a:p>
            <a:pPr algn="l" rtl="0"/>
            <a:r>
              <a:rPr lang="en-US" dirty="0" smtClean="0"/>
              <a:t>Another </a:t>
            </a:r>
            <a:r>
              <a:rPr lang="en-US" dirty="0"/>
              <a:t>way to measure water quality involves examining the fish, insects, and other invertebrates that the water will support. If many different types of creatures can live in a river, the quality is likely to be very good; if the river supports no fish life at all, the quality is obviously much poorer. Measurements like this are called </a:t>
            </a:r>
            <a:r>
              <a:rPr lang="en-US" b="1" dirty="0"/>
              <a:t>biological indicators</a:t>
            </a:r>
            <a:r>
              <a:rPr lang="en-US" dirty="0"/>
              <a:t> of water quality.</a:t>
            </a:r>
          </a:p>
          <a:p>
            <a:pPr algn="l"/>
            <a:endParaRPr lang="ar-JO" dirty="0"/>
          </a:p>
        </p:txBody>
      </p:sp>
    </p:spTree>
    <p:extLst>
      <p:ext uri="{BB962C8B-B14F-4D97-AF65-F5344CB8AC3E}">
        <p14:creationId xmlns:p14="http://schemas.microsoft.com/office/powerpoint/2010/main" val="1520574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4000" b="1" dirty="0"/>
              <a:t>M</a:t>
            </a:r>
            <a:r>
              <a:rPr lang="en-US" sz="4000" b="1" dirty="0" smtClean="0"/>
              <a:t>ajor </a:t>
            </a:r>
            <a:r>
              <a:rPr lang="en-US" sz="4000" b="1" dirty="0"/>
              <a:t>water </a:t>
            </a:r>
            <a:r>
              <a:rPr lang="en-US" sz="4000" b="1" dirty="0" smtClean="0"/>
              <a:t>pollutants</a:t>
            </a:r>
            <a:r>
              <a:rPr lang="en-US" sz="4000" b="1" dirty="0"/>
              <a:t/>
            </a:r>
            <a:br>
              <a:rPr lang="en-US" sz="4000" b="1" dirty="0"/>
            </a:br>
            <a:endParaRPr lang="ar-JO" sz="4000" b="1" dirty="0"/>
          </a:p>
        </p:txBody>
      </p:sp>
      <p:sp>
        <p:nvSpPr>
          <p:cNvPr id="3" name="Content Placeholder 2"/>
          <p:cNvSpPr>
            <a:spLocks noGrp="1"/>
          </p:cNvSpPr>
          <p:nvPr>
            <p:ph idx="1"/>
          </p:nvPr>
        </p:nvSpPr>
        <p:spPr/>
        <p:txBody>
          <a:bodyPr/>
          <a:lstStyle/>
          <a:p>
            <a:pPr algn="l" rtl="0"/>
            <a:r>
              <a:rPr lang="en-US" dirty="0"/>
              <a:t>There are several </a:t>
            </a:r>
            <a:r>
              <a:rPr lang="en-US" dirty="0" smtClean="0"/>
              <a:t>kinds </a:t>
            </a:r>
            <a:r>
              <a:rPr lang="en-US" dirty="0"/>
              <a:t>of water pollutants. </a:t>
            </a:r>
            <a:endParaRPr lang="en-US" dirty="0" smtClean="0"/>
          </a:p>
          <a:p>
            <a:pPr algn="l" rtl="0"/>
            <a:r>
              <a:rPr lang="en-US" dirty="0" smtClean="0"/>
              <a:t>Sewage and waste water</a:t>
            </a:r>
          </a:p>
          <a:p>
            <a:pPr algn="l" rtl="0"/>
            <a:r>
              <a:rPr lang="en-US" dirty="0" smtClean="0"/>
              <a:t>Nutrients</a:t>
            </a:r>
          </a:p>
          <a:p>
            <a:pPr algn="l" rtl="0"/>
            <a:r>
              <a:rPr lang="en-US" dirty="0" smtClean="0"/>
              <a:t>Oil</a:t>
            </a:r>
          </a:p>
          <a:p>
            <a:pPr algn="l" rtl="0"/>
            <a:r>
              <a:rPr lang="en-US" dirty="0" smtClean="0"/>
              <a:t>Plastic</a:t>
            </a:r>
          </a:p>
          <a:p>
            <a:pPr algn="l" rtl="0"/>
            <a:r>
              <a:rPr lang="en-US" dirty="0" smtClean="0"/>
              <a:t>Chemical waste</a:t>
            </a:r>
          </a:p>
          <a:p>
            <a:pPr algn="l" rtl="0"/>
            <a:r>
              <a:rPr lang="en-US" dirty="0" smtClean="0"/>
              <a:t>Radioactive waste</a:t>
            </a:r>
          </a:p>
          <a:p>
            <a:pPr algn="l" rtl="0"/>
            <a:r>
              <a:rPr lang="en-US" dirty="0" smtClean="0"/>
              <a:t>Atmospheric deposition</a:t>
            </a:r>
            <a:endParaRPr lang="en-US" dirty="0"/>
          </a:p>
          <a:p>
            <a:pPr algn="l" rtl="0"/>
            <a:endParaRPr lang="ar-JO" dirty="0"/>
          </a:p>
        </p:txBody>
      </p:sp>
    </p:spTree>
    <p:extLst>
      <p:ext uri="{BB962C8B-B14F-4D97-AF65-F5344CB8AC3E}">
        <p14:creationId xmlns:p14="http://schemas.microsoft.com/office/powerpoint/2010/main" val="3257458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796</TotalTime>
  <Words>1595</Words>
  <Application>Microsoft Office PowerPoint</Application>
  <PresentationFormat>Custom</PresentationFormat>
  <Paragraphs>120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Water Pollution</vt:lpstr>
      <vt:lpstr>Size of the problem</vt:lpstr>
      <vt:lpstr>Types of Water Pollution </vt:lpstr>
      <vt:lpstr>PowerPoint Presentation</vt:lpstr>
      <vt:lpstr>PowerPoint Presentation</vt:lpstr>
      <vt:lpstr>PowerPoint Presentation</vt:lpstr>
      <vt:lpstr>Measuring water pollution </vt:lpstr>
      <vt:lpstr>Major water pollutants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heat pollution, what causes it and what are the dangers? </vt:lpstr>
      <vt:lpstr>  Facts about deaths from dirty water </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omar arafeh</dc:creator>
  <cp:lastModifiedBy>Mid</cp:lastModifiedBy>
  <cp:revision>82</cp:revision>
  <cp:lastPrinted>2017-02-19T19:13:01Z</cp:lastPrinted>
  <dcterms:created xsi:type="dcterms:W3CDTF">2017-02-17T05:02:43Z</dcterms:created>
  <dcterms:modified xsi:type="dcterms:W3CDTF">2017-06-07T08:26:43Z</dcterms:modified>
</cp:coreProperties>
</file>